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76" r:id="rId3"/>
    <p:sldId id="277" r:id="rId4"/>
    <p:sldId id="278" r:id="rId5"/>
    <p:sldId id="259" r:id="rId6"/>
    <p:sldId id="260" r:id="rId7"/>
    <p:sldId id="262" r:id="rId8"/>
    <p:sldId id="263" r:id="rId9"/>
    <p:sldId id="258" r:id="rId10"/>
    <p:sldId id="279" r:id="rId11"/>
    <p:sldId id="273" r:id="rId12"/>
    <p:sldId id="280"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89981" autoAdjust="0"/>
  </p:normalViewPr>
  <p:slideViewPr>
    <p:cSldViewPr snapToGrid="0">
      <p:cViewPr>
        <p:scale>
          <a:sx n="71" d="100"/>
          <a:sy n="71" d="100"/>
        </p:scale>
        <p:origin x="69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2334DB2-35E4-4B25-A33B-1C8DA7D086F0}"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CB03CB29-8147-4E6B-B5AD-C9907F8805B0}">
      <dgm:prSet/>
      <dgm:spPr/>
      <dgm:t>
        <a:bodyPr/>
        <a:lstStyle/>
        <a:p>
          <a:pPr>
            <a:lnSpc>
              <a:spcPct val="100000"/>
            </a:lnSpc>
          </a:pPr>
          <a:r>
            <a:rPr lang="en-CA"/>
            <a:t>Selected the following classifier for model creation: </a:t>
          </a:r>
          <a:endParaRPr lang="en-US"/>
        </a:p>
      </dgm:t>
    </dgm:pt>
    <dgm:pt modelId="{7C9C752F-7EDA-4F92-A1F5-A0CFA9416179}" type="parTrans" cxnId="{A199CFE5-DDF5-4542-B97E-5538D4F58840}">
      <dgm:prSet/>
      <dgm:spPr/>
      <dgm:t>
        <a:bodyPr/>
        <a:lstStyle/>
        <a:p>
          <a:endParaRPr lang="en-US"/>
        </a:p>
      </dgm:t>
    </dgm:pt>
    <dgm:pt modelId="{0AC86785-DB74-4440-A069-EA2ED62FE3D8}" type="sibTrans" cxnId="{A199CFE5-DDF5-4542-B97E-5538D4F58840}">
      <dgm:prSet/>
      <dgm:spPr/>
      <dgm:t>
        <a:bodyPr/>
        <a:lstStyle/>
        <a:p>
          <a:endParaRPr lang="en-US"/>
        </a:p>
      </dgm:t>
    </dgm:pt>
    <dgm:pt modelId="{8F4E3E76-0E90-466B-806F-6A24D50EC237}">
      <dgm:prSet/>
      <dgm:spPr/>
      <dgm:t>
        <a:bodyPr/>
        <a:lstStyle/>
        <a:p>
          <a:pPr>
            <a:lnSpc>
              <a:spcPct val="100000"/>
            </a:lnSpc>
          </a:pPr>
          <a:r>
            <a:rPr lang="en-CA"/>
            <a:t>Support vector machine</a:t>
          </a:r>
          <a:endParaRPr lang="en-US"/>
        </a:p>
      </dgm:t>
    </dgm:pt>
    <dgm:pt modelId="{680C237E-3268-4F73-9602-26C0DC7B0312}" type="parTrans" cxnId="{D8B64D4A-4960-4E8B-BE08-08C028FEAC1E}">
      <dgm:prSet/>
      <dgm:spPr/>
      <dgm:t>
        <a:bodyPr/>
        <a:lstStyle/>
        <a:p>
          <a:endParaRPr lang="en-US"/>
        </a:p>
      </dgm:t>
    </dgm:pt>
    <dgm:pt modelId="{069E4BA8-CDF4-4DF9-9536-7B57B0BBFF26}" type="sibTrans" cxnId="{D8B64D4A-4960-4E8B-BE08-08C028FEAC1E}">
      <dgm:prSet/>
      <dgm:spPr/>
      <dgm:t>
        <a:bodyPr/>
        <a:lstStyle/>
        <a:p>
          <a:endParaRPr lang="en-US"/>
        </a:p>
      </dgm:t>
    </dgm:pt>
    <dgm:pt modelId="{EB13A3B6-A451-4860-8886-5A5D1A72927B}">
      <dgm:prSet/>
      <dgm:spPr/>
      <dgm:t>
        <a:bodyPr/>
        <a:lstStyle/>
        <a:p>
          <a:pPr>
            <a:lnSpc>
              <a:spcPct val="100000"/>
            </a:lnSpc>
          </a:pPr>
          <a:r>
            <a:rPr lang="en-CA"/>
            <a:t>Random Forest </a:t>
          </a:r>
          <a:endParaRPr lang="en-US"/>
        </a:p>
      </dgm:t>
    </dgm:pt>
    <dgm:pt modelId="{41124DB2-95A9-453C-B33D-F5A293231A5D}" type="parTrans" cxnId="{5159FBB0-C09A-469B-83AF-8EE3F2854B8F}">
      <dgm:prSet/>
      <dgm:spPr/>
      <dgm:t>
        <a:bodyPr/>
        <a:lstStyle/>
        <a:p>
          <a:endParaRPr lang="en-US"/>
        </a:p>
      </dgm:t>
    </dgm:pt>
    <dgm:pt modelId="{A118B08E-263E-486B-B172-3AF2CE4539D2}" type="sibTrans" cxnId="{5159FBB0-C09A-469B-83AF-8EE3F2854B8F}">
      <dgm:prSet/>
      <dgm:spPr/>
      <dgm:t>
        <a:bodyPr/>
        <a:lstStyle/>
        <a:p>
          <a:endParaRPr lang="en-US"/>
        </a:p>
      </dgm:t>
    </dgm:pt>
    <dgm:pt modelId="{180B8967-634A-428B-9218-6B5FA5046F15}" type="pres">
      <dgm:prSet presAssocID="{82334DB2-35E4-4B25-A33B-1C8DA7D086F0}" presName="root" presStyleCnt="0">
        <dgm:presLayoutVars>
          <dgm:dir/>
          <dgm:resizeHandles val="exact"/>
        </dgm:presLayoutVars>
      </dgm:prSet>
      <dgm:spPr/>
    </dgm:pt>
    <dgm:pt modelId="{EA9EE88C-3552-4ACA-BAE8-3F0891A46CBC}" type="pres">
      <dgm:prSet presAssocID="{CB03CB29-8147-4E6B-B5AD-C9907F8805B0}" presName="compNode" presStyleCnt="0"/>
      <dgm:spPr/>
    </dgm:pt>
    <dgm:pt modelId="{EFB8311D-8F9D-4972-B9EF-A38F341FEDCA}" type="pres">
      <dgm:prSet presAssocID="{CB03CB29-8147-4E6B-B5AD-C9907F8805B0}" presName="bgRect" presStyleLbl="bgShp" presStyleIdx="0" presStyleCnt="3"/>
      <dgm:spPr/>
    </dgm:pt>
    <dgm:pt modelId="{29F5FE59-2088-47EF-AD31-57C318270A5A}" type="pres">
      <dgm:prSet presAssocID="{CB03CB29-8147-4E6B-B5AD-C9907F8805B0}"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able"/>
        </a:ext>
      </dgm:extLst>
    </dgm:pt>
    <dgm:pt modelId="{CDFE3DB1-5C4D-489D-85AE-84A5FA5826FC}" type="pres">
      <dgm:prSet presAssocID="{CB03CB29-8147-4E6B-B5AD-C9907F8805B0}" presName="spaceRect" presStyleCnt="0"/>
      <dgm:spPr/>
    </dgm:pt>
    <dgm:pt modelId="{0A509DF9-9FB8-4C48-9198-ABC7DB0AAFA8}" type="pres">
      <dgm:prSet presAssocID="{CB03CB29-8147-4E6B-B5AD-C9907F8805B0}" presName="parTx" presStyleLbl="revTx" presStyleIdx="0" presStyleCnt="3">
        <dgm:presLayoutVars>
          <dgm:chMax val="0"/>
          <dgm:chPref val="0"/>
        </dgm:presLayoutVars>
      </dgm:prSet>
      <dgm:spPr/>
    </dgm:pt>
    <dgm:pt modelId="{6BDECBDB-583F-4892-9523-1C6527DCFD7A}" type="pres">
      <dgm:prSet presAssocID="{0AC86785-DB74-4440-A069-EA2ED62FE3D8}" presName="sibTrans" presStyleCnt="0"/>
      <dgm:spPr/>
    </dgm:pt>
    <dgm:pt modelId="{081EE878-99CD-4D2E-BE6A-4DD5ED1A04C8}" type="pres">
      <dgm:prSet presAssocID="{8F4E3E76-0E90-466B-806F-6A24D50EC237}" presName="compNode" presStyleCnt="0"/>
      <dgm:spPr/>
    </dgm:pt>
    <dgm:pt modelId="{CB43F784-2355-4391-99A3-EEEEF134AAF2}" type="pres">
      <dgm:prSet presAssocID="{8F4E3E76-0E90-466B-806F-6A24D50EC237}" presName="bgRect" presStyleLbl="bgShp" presStyleIdx="1" presStyleCnt="3"/>
      <dgm:spPr/>
    </dgm:pt>
    <dgm:pt modelId="{E2C07A4C-EE79-4467-A905-15606926FD02}" type="pres">
      <dgm:prSet presAssocID="{8F4E3E76-0E90-466B-806F-6A24D50EC237}"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omputer"/>
        </a:ext>
      </dgm:extLst>
    </dgm:pt>
    <dgm:pt modelId="{4B241D62-E8B4-4550-A601-A7F92AABC971}" type="pres">
      <dgm:prSet presAssocID="{8F4E3E76-0E90-466B-806F-6A24D50EC237}" presName="spaceRect" presStyleCnt="0"/>
      <dgm:spPr/>
    </dgm:pt>
    <dgm:pt modelId="{D16B29FE-2232-4345-8B87-83225371B1B1}" type="pres">
      <dgm:prSet presAssocID="{8F4E3E76-0E90-466B-806F-6A24D50EC237}" presName="parTx" presStyleLbl="revTx" presStyleIdx="1" presStyleCnt="3">
        <dgm:presLayoutVars>
          <dgm:chMax val="0"/>
          <dgm:chPref val="0"/>
        </dgm:presLayoutVars>
      </dgm:prSet>
      <dgm:spPr/>
    </dgm:pt>
    <dgm:pt modelId="{8FB56140-33A2-47B2-9E25-E8703F129BA7}" type="pres">
      <dgm:prSet presAssocID="{069E4BA8-CDF4-4DF9-9536-7B57B0BBFF26}" presName="sibTrans" presStyleCnt="0"/>
      <dgm:spPr/>
    </dgm:pt>
    <dgm:pt modelId="{9BBFF21F-A2FB-4E99-A8C1-5FF64C8C4F90}" type="pres">
      <dgm:prSet presAssocID="{EB13A3B6-A451-4860-8886-5A5D1A72927B}" presName="compNode" presStyleCnt="0"/>
      <dgm:spPr/>
    </dgm:pt>
    <dgm:pt modelId="{50A381AE-739D-473A-847F-DF9FBE7CE9FF}" type="pres">
      <dgm:prSet presAssocID="{EB13A3B6-A451-4860-8886-5A5D1A72927B}" presName="bgRect" presStyleLbl="bgShp" presStyleIdx="2" presStyleCnt="3"/>
      <dgm:spPr/>
    </dgm:pt>
    <dgm:pt modelId="{18B093FE-7EFC-4AE4-814B-80A6753E5568}" type="pres">
      <dgm:prSet presAssocID="{EB13A3B6-A451-4860-8886-5A5D1A72927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eciduous tree"/>
        </a:ext>
      </dgm:extLst>
    </dgm:pt>
    <dgm:pt modelId="{ADA8EC4E-66A7-4107-9112-83EA2F41E63A}" type="pres">
      <dgm:prSet presAssocID="{EB13A3B6-A451-4860-8886-5A5D1A72927B}" presName="spaceRect" presStyleCnt="0"/>
      <dgm:spPr/>
    </dgm:pt>
    <dgm:pt modelId="{766CC6B0-A6C0-4AF1-B293-39A5538B64A5}" type="pres">
      <dgm:prSet presAssocID="{EB13A3B6-A451-4860-8886-5A5D1A72927B}" presName="parTx" presStyleLbl="revTx" presStyleIdx="2" presStyleCnt="3">
        <dgm:presLayoutVars>
          <dgm:chMax val="0"/>
          <dgm:chPref val="0"/>
        </dgm:presLayoutVars>
      </dgm:prSet>
      <dgm:spPr/>
    </dgm:pt>
  </dgm:ptLst>
  <dgm:cxnLst>
    <dgm:cxn modelId="{031F1862-62F1-435E-863B-6677D5315F45}" type="presOf" srcId="{CB03CB29-8147-4E6B-B5AD-C9907F8805B0}" destId="{0A509DF9-9FB8-4C48-9198-ABC7DB0AAFA8}" srcOrd="0" destOrd="0" presId="urn:microsoft.com/office/officeart/2018/2/layout/IconVerticalSolidList"/>
    <dgm:cxn modelId="{D8B64D4A-4960-4E8B-BE08-08C028FEAC1E}" srcId="{82334DB2-35E4-4B25-A33B-1C8DA7D086F0}" destId="{8F4E3E76-0E90-466B-806F-6A24D50EC237}" srcOrd="1" destOrd="0" parTransId="{680C237E-3268-4F73-9602-26C0DC7B0312}" sibTransId="{069E4BA8-CDF4-4DF9-9536-7B57B0BBFF26}"/>
    <dgm:cxn modelId="{93A0526B-9B3C-40D4-8669-3619909D9CD5}" type="presOf" srcId="{EB13A3B6-A451-4860-8886-5A5D1A72927B}" destId="{766CC6B0-A6C0-4AF1-B293-39A5538B64A5}" srcOrd="0" destOrd="0" presId="urn:microsoft.com/office/officeart/2018/2/layout/IconVerticalSolidList"/>
    <dgm:cxn modelId="{F999217A-4FBE-4411-A47C-040C1E0BE86E}" type="presOf" srcId="{8F4E3E76-0E90-466B-806F-6A24D50EC237}" destId="{D16B29FE-2232-4345-8B87-83225371B1B1}" srcOrd="0" destOrd="0" presId="urn:microsoft.com/office/officeart/2018/2/layout/IconVerticalSolidList"/>
    <dgm:cxn modelId="{5159FBB0-C09A-469B-83AF-8EE3F2854B8F}" srcId="{82334DB2-35E4-4B25-A33B-1C8DA7D086F0}" destId="{EB13A3B6-A451-4860-8886-5A5D1A72927B}" srcOrd="2" destOrd="0" parTransId="{41124DB2-95A9-453C-B33D-F5A293231A5D}" sibTransId="{A118B08E-263E-486B-B172-3AF2CE4539D2}"/>
    <dgm:cxn modelId="{1F6EEBDA-FA77-4B12-B21F-28275126162E}" type="presOf" srcId="{82334DB2-35E4-4B25-A33B-1C8DA7D086F0}" destId="{180B8967-634A-428B-9218-6B5FA5046F15}" srcOrd="0" destOrd="0" presId="urn:microsoft.com/office/officeart/2018/2/layout/IconVerticalSolidList"/>
    <dgm:cxn modelId="{A199CFE5-DDF5-4542-B97E-5538D4F58840}" srcId="{82334DB2-35E4-4B25-A33B-1C8DA7D086F0}" destId="{CB03CB29-8147-4E6B-B5AD-C9907F8805B0}" srcOrd="0" destOrd="0" parTransId="{7C9C752F-7EDA-4F92-A1F5-A0CFA9416179}" sibTransId="{0AC86785-DB74-4440-A069-EA2ED62FE3D8}"/>
    <dgm:cxn modelId="{409B9CF5-AE39-473B-AD4F-AF513571953F}" type="presParOf" srcId="{180B8967-634A-428B-9218-6B5FA5046F15}" destId="{EA9EE88C-3552-4ACA-BAE8-3F0891A46CBC}" srcOrd="0" destOrd="0" presId="urn:microsoft.com/office/officeart/2018/2/layout/IconVerticalSolidList"/>
    <dgm:cxn modelId="{B73FB569-4AEF-489E-81B8-F9234AAFF93A}" type="presParOf" srcId="{EA9EE88C-3552-4ACA-BAE8-3F0891A46CBC}" destId="{EFB8311D-8F9D-4972-B9EF-A38F341FEDCA}" srcOrd="0" destOrd="0" presId="urn:microsoft.com/office/officeart/2018/2/layout/IconVerticalSolidList"/>
    <dgm:cxn modelId="{0453B73F-8E5A-4093-9D1A-49E7B003C8A5}" type="presParOf" srcId="{EA9EE88C-3552-4ACA-BAE8-3F0891A46CBC}" destId="{29F5FE59-2088-47EF-AD31-57C318270A5A}" srcOrd="1" destOrd="0" presId="urn:microsoft.com/office/officeart/2018/2/layout/IconVerticalSolidList"/>
    <dgm:cxn modelId="{B26D017E-AC95-4462-83EC-1DD2FE32CB39}" type="presParOf" srcId="{EA9EE88C-3552-4ACA-BAE8-3F0891A46CBC}" destId="{CDFE3DB1-5C4D-489D-85AE-84A5FA5826FC}" srcOrd="2" destOrd="0" presId="urn:microsoft.com/office/officeart/2018/2/layout/IconVerticalSolidList"/>
    <dgm:cxn modelId="{1ED91D06-1C3E-466C-BD72-D94CFEC09608}" type="presParOf" srcId="{EA9EE88C-3552-4ACA-BAE8-3F0891A46CBC}" destId="{0A509DF9-9FB8-4C48-9198-ABC7DB0AAFA8}" srcOrd="3" destOrd="0" presId="urn:microsoft.com/office/officeart/2018/2/layout/IconVerticalSolidList"/>
    <dgm:cxn modelId="{5995A4C4-1665-427C-A729-DEF9A7128753}" type="presParOf" srcId="{180B8967-634A-428B-9218-6B5FA5046F15}" destId="{6BDECBDB-583F-4892-9523-1C6527DCFD7A}" srcOrd="1" destOrd="0" presId="urn:microsoft.com/office/officeart/2018/2/layout/IconVerticalSolidList"/>
    <dgm:cxn modelId="{C16A69C0-62F5-4895-BA1A-6EBB542B9DE3}" type="presParOf" srcId="{180B8967-634A-428B-9218-6B5FA5046F15}" destId="{081EE878-99CD-4D2E-BE6A-4DD5ED1A04C8}" srcOrd="2" destOrd="0" presId="urn:microsoft.com/office/officeart/2018/2/layout/IconVerticalSolidList"/>
    <dgm:cxn modelId="{84442F93-CA12-4E79-8C23-FDEC0BD5939A}" type="presParOf" srcId="{081EE878-99CD-4D2E-BE6A-4DD5ED1A04C8}" destId="{CB43F784-2355-4391-99A3-EEEEF134AAF2}" srcOrd="0" destOrd="0" presId="urn:microsoft.com/office/officeart/2018/2/layout/IconVerticalSolidList"/>
    <dgm:cxn modelId="{2135D4A3-BFA4-4D84-9F34-533E731061C1}" type="presParOf" srcId="{081EE878-99CD-4D2E-BE6A-4DD5ED1A04C8}" destId="{E2C07A4C-EE79-4467-A905-15606926FD02}" srcOrd="1" destOrd="0" presId="urn:microsoft.com/office/officeart/2018/2/layout/IconVerticalSolidList"/>
    <dgm:cxn modelId="{F411CADF-123B-47D2-A35C-A7A36FCC49AF}" type="presParOf" srcId="{081EE878-99CD-4D2E-BE6A-4DD5ED1A04C8}" destId="{4B241D62-E8B4-4550-A601-A7F92AABC971}" srcOrd="2" destOrd="0" presId="urn:microsoft.com/office/officeart/2018/2/layout/IconVerticalSolidList"/>
    <dgm:cxn modelId="{72B2CF54-1A2B-4229-AE16-DC701A311CB7}" type="presParOf" srcId="{081EE878-99CD-4D2E-BE6A-4DD5ED1A04C8}" destId="{D16B29FE-2232-4345-8B87-83225371B1B1}" srcOrd="3" destOrd="0" presId="urn:microsoft.com/office/officeart/2018/2/layout/IconVerticalSolidList"/>
    <dgm:cxn modelId="{ECD43A85-77C0-4CA1-A6E7-A3DD23C36859}" type="presParOf" srcId="{180B8967-634A-428B-9218-6B5FA5046F15}" destId="{8FB56140-33A2-47B2-9E25-E8703F129BA7}" srcOrd="3" destOrd="0" presId="urn:microsoft.com/office/officeart/2018/2/layout/IconVerticalSolidList"/>
    <dgm:cxn modelId="{68B434DD-7678-4452-B417-19F26D3F24D4}" type="presParOf" srcId="{180B8967-634A-428B-9218-6B5FA5046F15}" destId="{9BBFF21F-A2FB-4E99-A8C1-5FF64C8C4F90}" srcOrd="4" destOrd="0" presId="urn:microsoft.com/office/officeart/2018/2/layout/IconVerticalSolidList"/>
    <dgm:cxn modelId="{62F1D899-9F13-4911-9044-89D9B2B1E794}" type="presParOf" srcId="{9BBFF21F-A2FB-4E99-A8C1-5FF64C8C4F90}" destId="{50A381AE-739D-473A-847F-DF9FBE7CE9FF}" srcOrd="0" destOrd="0" presId="urn:microsoft.com/office/officeart/2018/2/layout/IconVerticalSolidList"/>
    <dgm:cxn modelId="{ACFD85A1-AAA1-4164-BED3-C88CD60BF2B3}" type="presParOf" srcId="{9BBFF21F-A2FB-4E99-A8C1-5FF64C8C4F90}" destId="{18B093FE-7EFC-4AE4-814B-80A6753E5568}" srcOrd="1" destOrd="0" presId="urn:microsoft.com/office/officeart/2018/2/layout/IconVerticalSolidList"/>
    <dgm:cxn modelId="{D9AE76D4-6A71-497F-A2D5-42C22C9181C3}" type="presParOf" srcId="{9BBFF21F-A2FB-4E99-A8C1-5FF64C8C4F90}" destId="{ADA8EC4E-66A7-4107-9112-83EA2F41E63A}" srcOrd="2" destOrd="0" presId="urn:microsoft.com/office/officeart/2018/2/layout/IconVerticalSolidList"/>
    <dgm:cxn modelId="{0C274EC3-7B76-4943-90E9-B27B1F592646}" type="presParOf" srcId="{9BBFF21F-A2FB-4E99-A8C1-5FF64C8C4F90}" destId="{766CC6B0-A6C0-4AF1-B293-39A5538B64A5}"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B8311D-8F9D-4972-B9EF-A38F341FEDCA}">
      <dsp:nvSpPr>
        <dsp:cNvPr id="0" name=""/>
        <dsp:cNvSpPr/>
      </dsp:nvSpPr>
      <dsp:spPr>
        <a:xfrm>
          <a:off x="0" y="680"/>
          <a:ext cx="6269038" cy="159164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9F5FE59-2088-47EF-AD31-57C318270A5A}">
      <dsp:nvSpPr>
        <dsp:cNvPr id="0" name=""/>
        <dsp:cNvSpPr/>
      </dsp:nvSpPr>
      <dsp:spPr>
        <a:xfrm>
          <a:off x="481473" y="358800"/>
          <a:ext cx="875405" cy="87540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A509DF9-9FB8-4C48-9198-ABC7DB0AAFA8}">
      <dsp:nvSpPr>
        <dsp:cNvPr id="0" name=""/>
        <dsp:cNvSpPr/>
      </dsp:nvSpPr>
      <dsp:spPr>
        <a:xfrm>
          <a:off x="1838352" y="680"/>
          <a:ext cx="4430685" cy="15916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8449" tIns="168449" rIns="168449" bIns="168449" numCol="1" spcCol="1270" anchor="ctr" anchorCtr="0">
          <a:noAutofit/>
        </a:bodyPr>
        <a:lstStyle/>
        <a:p>
          <a:pPr marL="0" lvl="0" indent="0" algn="l" defTabSz="1111250">
            <a:lnSpc>
              <a:spcPct val="100000"/>
            </a:lnSpc>
            <a:spcBef>
              <a:spcPct val="0"/>
            </a:spcBef>
            <a:spcAft>
              <a:spcPct val="35000"/>
            </a:spcAft>
            <a:buNone/>
          </a:pPr>
          <a:r>
            <a:rPr lang="en-CA" sz="2500" kern="1200"/>
            <a:t>Selected the following classifier for model creation: </a:t>
          </a:r>
          <a:endParaRPr lang="en-US" sz="2500" kern="1200"/>
        </a:p>
      </dsp:txBody>
      <dsp:txXfrm>
        <a:off x="1838352" y="680"/>
        <a:ext cx="4430685" cy="1591647"/>
      </dsp:txXfrm>
    </dsp:sp>
    <dsp:sp modelId="{CB43F784-2355-4391-99A3-EEEEF134AAF2}">
      <dsp:nvSpPr>
        <dsp:cNvPr id="0" name=""/>
        <dsp:cNvSpPr/>
      </dsp:nvSpPr>
      <dsp:spPr>
        <a:xfrm>
          <a:off x="0" y="1990238"/>
          <a:ext cx="6269038" cy="159164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2C07A4C-EE79-4467-A905-15606926FD02}">
      <dsp:nvSpPr>
        <dsp:cNvPr id="0" name=""/>
        <dsp:cNvSpPr/>
      </dsp:nvSpPr>
      <dsp:spPr>
        <a:xfrm>
          <a:off x="481473" y="2348359"/>
          <a:ext cx="875405" cy="87540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16B29FE-2232-4345-8B87-83225371B1B1}">
      <dsp:nvSpPr>
        <dsp:cNvPr id="0" name=""/>
        <dsp:cNvSpPr/>
      </dsp:nvSpPr>
      <dsp:spPr>
        <a:xfrm>
          <a:off x="1838352" y="1990238"/>
          <a:ext cx="4430685" cy="15916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8449" tIns="168449" rIns="168449" bIns="168449" numCol="1" spcCol="1270" anchor="ctr" anchorCtr="0">
          <a:noAutofit/>
        </a:bodyPr>
        <a:lstStyle/>
        <a:p>
          <a:pPr marL="0" lvl="0" indent="0" algn="l" defTabSz="1111250">
            <a:lnSpc>
              <a:spcPct val="100000"/>
            </a:lnSpc>
            <a:spcBef>
              <a:spcPct val="0"/>
            </a:spcBef>
            <a:spcAft>
              <a:spcPct val="35000"/>
            </a:spcAft>
            <a:buNone/>
          </a:pPr>
          <a:r>
            <a:rPr lang="en-CA" sz="2500" kern="1200"/>
            <a:t>Support vector machine</a:t>
          </a:r>
          <a:endParaRPr lang="en-US" sz="2500" kern="1200"/>
        </a:p>
      </dsp:txBody>
      <dsp:txXfrm>
        <a:off x="1838352" y="1990238"/>
        <a:ext cx="4430685" cy="1591647"/>
      </dsp:txXfrm>
    </dsp:sp>
    <dsp:sp modelId="{50A381AE-739D-473A-847F-DF9FBE7CE9FF}">
      <dsp:nvSpPr>
        <dsp:cNvPr id="0" name=""/>
        <dsp:cNvSpPr/>
      </dsp:nvSpPr>
      <dsp:spPr>
        <a:xfrm>
          <a:off x="0" y="3979797"/>
          <a:ext cx="6269038" cy="159164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8B093FE-7EFC-4AE4-814B-80A6753E5568}">
      <dsp:nvSpPr>
        <dsp:cNvPr id="0" name=""/>
        <dsp:cNvSpPr/>
      </dsp:nvSpPr>
      <dsp:spPr>
        <a:xfrm>
          <a:off x="481473" y="4337918"/>
          <a:ext cx="875405" cy="87540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66CC6B0-A6C0-4AF1-B293-39A5538B64A5}">
      <dsp:nvSpPr>
        <dsp:cNvPr id="0" name=""/>
        <dsp:cNvSpPr/>
      </dsp:nvSpPr>
      <dsp:spPr>
        <a:xfrm>
          <a:off x="1838352" y="3979797"/>
          <a:ext cx="4430685" cy="15916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8449" tIns="168449" rIns="168449" bIns="168449" numCol="1" spcCol="1270" anchor="ctr" anchorCtr="0">
          <a:noAutofit/>
        </a:bodyPr>
        <a:lstStyle/>
        <a:p>
          <a:pPr marL="0" lvl="0" indent="0" algn="l" defTabSz="1111250">
            <a:lnSpc>
              <a:spcPct val="100000"/>
            </a:lnSpc>
            <a:spcBef>
              <a:spcPct val="0"/>
            </a:spcBef>
            <a:spcAft>
              <a:spcPct val="35000"/>
            </a:spcAft>
            <a:buNone/>
          </a:pPr>
          <a:r>
            <a:rPr lang="en-CA" sz="2500" kern="1200"/>
            <a:t>Random Forest </a:t>
          </a:r>
          <a:endParaRPr lang="en-US" sz="2500" kern="1200"/>
        </a:p>
      </dsp:txBody>
      <dsp:txXfrm>
        <a:off x="1838352" y="3979797"/>
        <a:ext cx="4430685" cy="1591647"/>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D8E57A-5F4A-4D37-B6F6-71F74A62EE27}" type="datetimeFigureOut">
              <a:rPr lang="en-CA" smtClean="0"/>
              <a:t>2022-10-03</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1C663F-9F5C-49EE-AC30-3F60EB43E132}" type="slidenum">
              <a:rPr lang="en-CA" smtClean="0"/>
              <a:t>‹#›</a:t>
            </a:fld>
            <a:endParaRPr lang="en-CA"/>
          </a:p>
        </p:txBody>
      </p:sp>
    </p:spTree>
    <p:extLst>
      <p:ext uri="{BB962C8B-B14F-4D97-AF65-F5344CB8AC3E}">
        <p14:creationId xmlns:p14="http://schemas.microsoft.com/office/powerpoint/2010/main" val="37686590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t>Removed the load_id from the dataset since its not a factor in prediction.</a:t>
            </a:r>
          </a:p>
          <a:p>
            <a:endParaRPr lang="en-CA" dirty="0"/>
          </a:p>
        </p:txBody>
      </p:sp>
      <p:sp>
        <p:nvSpPr>
          <p:cNvPr id="4" name="Slide Number Placeholder 3"/>
          <p:cNvSpPr>
            <a:spLocks noGrp="1"/>
          </p:cNvSpPr>
          <p:nvPr>
            <p:ph type="sldNum" sz="quarter" idx="5"/>
          </p:nvPr>
        </p:nvSpPr>
        <p:spPr/>
        <p:txBody>
          <a:bodyPr/>
          <a:lstStyle/>
          <a:p>
            <a:fld id="{BE1C663F-9F5C-49EE-AC30-3F60EB43E132}" type="slidenum">
              <a:rPr lang="en-CA" smtClean="0"/>
              <a:t>5</a:t>
            </a:fld>
            <a:endParaRPr lang="en-CA"/>
          </a:p>
        </p:txBody>
      </p:sp>
    </p:spTree>
    <p:extLst>
      <p:ext uri="{BB962C8B-B14F-4D97-AF65-F5344CB8AC3E}">
        <p14:creationId xmlns:p14="http://schemas.microsoft.com/office/powerpoint/2010/main" val="3102307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t>Split dataset into training and test sets using train_test_split method from sklearn library.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t>Since we have imbalanced data in terms of target classes we used stratified data split to make sure we have data from both classes in our train and test datasets.</a:t>
            </a:r>
          </a:p>
          <a:p>
            <a:endParaRPr lang="en-CA" dirty="0"/>
          </a:p>
        </p:txBody>
      </p:sp>
      <p:sp>
        <p:nvSpPr>
          <p:cNvPr id="4" name="Slide Number Placeholder 3"/>
          <p:cNvSpPr>
            <a:spLocks noGrp="1"/>
          </p:cNvSpPr>
          <p:nvPr>
            <p:ph type="sldNum" sz="quarter" idx="5"/>
          </p:nvPr>
        </p:nvSpPr>
        <p:spPr/>
        <p:txBody>
          <a:bodyPr/>
          <a:lstStyle/>
          <a:p>
            <a:fld id="{BE1C663F-9F5C-49EE-AC30-3F60EB43E132}" type="slidenum">
              <a:rPr lang="en-CA" smtClean="0"/>
              <a:t>9</a:t>
            </a:fld>
            <a:endParaRPr lang="en-CA"/>
          </a:p>
        </p:txBody>
      </p:sp>
    </p:spTree>
    <p:extLst>
      <p:ext uri="{BB962C8B-B14F-4D97-AF65-F5344CB8AC3E}">
        <p14:creationId xmlns:p14="http://schemas.microsoft.com/office/powerpoint/2010/main" val="3474341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BE1C663F-9F5C-49EE-AC30-3F60EB43E132}" type="slidenum">
              <a:rPr lang="en-CA" smtClean="0"/>
              <a:t>10</a:t>
            </a:fld>
            <a:endParaRPr lang="en-CA"/>
          </a:p>
        </p:txBody>
      </p:sp>
    </p:spTree>
    <p:extLst>
      <p:ext uri="{BB962C8B-B14F-4D97-AF65-F5344CB8AC3E}">
        <p14:creationId xmlns:p14="http://schemas.microsoft.com/office/powerpoint/2010/main" val="42144569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t>The accuracy of the Random Forest was higher than SVM and this model is more efficient in predicting whether the loan should be rolled or not. Here is a screenshot of the test data prediction from Random Forest model.</a:t>
            </a:r>
          </a:p>
          <a:p>
            <a:endParaRPr lang="en-CA" dirty="0"/>
          </a:p>
        </p:txBody>
      </p:sp>
      <p:sp>
        <p:nvSpPr>
          <p:cNvPr id="4" name="Slide Number Placeholder 3"/>
          <p:cNvSpPr>
            <a:spLocks noGrp="1"/>
          </p:cNvSpPr>
          <p:nvPr>
            <p:ph type="sldNum" sz="quarter" idx="5"/>
          </p:nvPr>
        </p:nvSpPr>
        <p:spPr/>
        <p:txBody>
          <a:bodyPr/>
          <a:lstStyle/>
          <a:p>
            <a:fld id="{BE1C663F-9F5C-49EE-AC30-3F60EB43E132}" type="slidenum">
              <a:rPr lang="en-CA" smtClean="0"/>
              <a:t>11</a:t>
            </a:fld>
            <a:endParaRPr lang="en-CA"/>
          </a:p>
        </p:txBody>
      </p:sp>
    </p:spTree>
    <p:extLst>
      <p:ext uri="{BB962C8B-B14F-4D97-AF65-F5344CB8AC3E}">
        <p14:creationId xmlns:p14="http://schemas.microsoft.com/office/powerpoint/2010/main" val="24213822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81819-E579-46E9-8A0F-2B0CA426C5B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2AFFA418-C4AA-4700-B303-8D4E696E2B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A215427B-B34A-476F-A653-F70623639E0E}"/>
              </a:ext>
            </a:extLst>
          </p:cNvPr>
          <p:cNvSpPr>
            <a:spLocks noGrp="1"/>
          </p:cNvSpPr>
          <p:nvPr>
            <p:ph type="dt" sz="half" idx="10"/>
          </p:nvPr>
        </p:nvSpPr>
        <p:spPr/>
        <p:txBody>
          <a:bodyPr/>
          <a:lstStyle/>
          <a:p>
            <a:fld id="{5D61BC5F-3811-4496-9C08-60BD1A3B793C}" type="datetime1">
              <a:rPr lang="en-CA" smtClean="0"/>
              <a:t>2022-10-03</a:t>
            </a:fld>
            <a:endParaRPr lang="en-CA"/>
          </a:p>
        </p:txBody>
      </p:sp>
      <p:sp>
        <p:nvSpPr>
          <p:cNvPr id="5" name="Footer Placeholder 4">
            <a:extLst>
              <a:ext uri="{FF2B5EF4-FFF2-40B4-BE49-F238E27FC236}">
                <a16:creationId xmlns:a16="http://schemas.microsoft.com/office/drawing/2014/main" id="{24B8BD03-AA5F-47A4-BA8A-07E68BAF8AD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CC9C95A-6C78-446F-9460-C7B7E58FC8A5}"/>
              </a:ext>
            </a:extLst>
          </p:cNvPr>
          <p:cNvSpPr>
            <a:spLocks noGrp="1"/>
          </p:cNvSpPr>
          <p:nvPr>
            <p:ph type="sldNum" sz="quarter" idx="12"/>
          </p:nvPr>
        </p:nvSpPr>
        <p:spPr/>
        <p:txBody>
          <a:bodyPr/>
          <a:lstStyle/>
          <a:p>
            <a:fld id="{E894BA4E-D38C-401C-9CCF-1D59D9C511C8}" type="slidenum">
              <a:rPr lang="en-CA" smtClean="0"/>
              <a:t>‹#›</a:t>
            </a:fld>
            <a:endParaRPr lang="en-CA"/>
          </a:p>
        </p:txBody>
      </p:sp>
    </p:spTree>
    <p:extLst>
      <p:ext uri="{BB962C8B-B14F-4D97-AF65-F5344CB8AC3E}">
        <p14:creationId xmlns:p14="http://schemas.microsoft.com/office/powerpoint/2010/main" val="19502995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1FBED-B3E1-4304-B590-543BEF25B520}"/>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255401F-217D-4B38-B93D-474243CA0E5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DBFB576E-B2D5-460A-90F3-C5AC699FC181}"/>
              </a:ext>
            </a:extLst>
          </p:cNvPr>
          <p:cNvSpPr>
            <a:spLocks noGrp="1"/>
          </p:cNvSpPr>
          <p:nvPr>
            <p:ph type="dt" sz="half" idx="10"/>
          </p:nvPr>
        </p:nvSpPr>
        <p:spPr/>
        <p:txBody>
          <a:bodyPr/>
          <a:lstStyle/>
          <a:p>
            <a:fld id="{88E3D78C-D294-4B3A-A475-8A4A6141FF19}" type="datetime1">
              <a:rPr lang="en-CA" smtClean="0"/>
              <a:t>2022-10-03</a:t>
            </a:fld>
            <a:endParaRPr lang="en-CA"/>
          </a:p>
        </p:txBody>
      </p:sp>
      <p:sp>
        <p:nvSpPr>
          <p:cNvPr id="5" name="Footer Placeholder 4">
            <a:extLst>
              <a:ext uri="{FF2B5EF4-FFF2-40B4-BE49-F238E27FC236}">
                <a16:creationId xmlns:a16="http://schemas.microsoft.com/office/drawing/2014/main" id="{D2995CE5-2694-4413-9197-451DF429D1F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56978C0-2FA5-46AE-B083-CAA6368C1A3D}"/>
              </a:ext>
            </a:extLst>
          </p:cNvPr>
          <p:cNvSpPr>
            <a:spLocks noGrp="1"/>
          </p:cNvSpPr>
          <p:nvPr>
            <p:ph type="sldNum" sz="quarter" idx="12"/>
          </p:nvPr>
        </p:nvSpPr>
        <p:spPr/>
        <p:txBody>
          <a:bodyPr/>
          <a:lstStyle/>
          <a:p>
            <a:fld id="{E894BA4E-D38C-401C-9CCF-1D59D9C511C8}" type="slidenum">
              <a:rPr lang="en-CA" smtClean="0"/>
              <a:t>‹#›</a:t>
            </a:fld>
            <a:endParaRPr lang="en-CA"/>
          </a:p>
        </p:txBody>
      </p:sp>
    </p:spTree>
    <p:extLst>
      <p:ext uri="{BB962C8B-B14F-4D97-AF65-F5344CB8AC3E}">
        <p14:creationId xmlns:p14="http://schemas.microsoft.com/office/powerpoint/2010/main" val="7729622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D7D1CE-4B3C-4938-A8DB-AC214DE05CD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7E47357B-2BB8-4359-9E29-1990E25060A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B253B4D-4B57-4E9F-A7C1-77D3E75A35DA}"/>
              </a:ext>
            </a:extLst>
          </p:cNvPr>
          <p:cNvSpPr>
            <a:spLocks noGrp="1"/>
          </p:cNvSpPr>
          <p:nvPr>
            <p:ph type="dt" sz="half" idx="10"/>
          </p:nvPr>
        </p:nvSpPr>
        <p:spPr/>
        <p:txBody>
          <a:bodyPr/>
          <a:lstStyle/>
          <a:p>
            <a:fld id="{B31BC243-1E30-4D9C-A118-E63B8E0C5B31}" type="datetime1">
              <a:rPr lang="en-CA" smtClean="0"/>
              <a:t>2022-10-03</a:t>
            </a:fld>
            <a:endParaRPr lang="en-CA"/>
          </a:p>
        </p:txBody>
      </p:sp>
      <p:sp>
        <p:nvSpPr>
          <p:cNvPr id="5" name="Footer Placeholder 4">
            <a:extLst>
              <a:ext uri="{FF2B5EF4-FFF2-40B4-BE49-F238E27FC236}">
                <a16:creationId xmlns:a16="http://schemas.microsoft.com/office/drawing/2014/main" id="{D86B1383-68F9-4D0A-AC73-CE0CBCFC0A2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D7BB8A20-4D66-474C-8F27-BEBAF1B18972}"/>
              </a:ext>
            </a:extLst>
          </p:cNvPr>
          <p:cNvSpPr>
            <a:spLocks noGrp="1"/>
          </p:cNvSpPr>
          <p:nvPr>
            <p:ph type="sldNum" sz="quarter" idx="12"/>
          </p:nvPr>
        </p:nvSpPr>
        <p:spPr/>
        <p:txBody>
          <a:bodyPr/>
          <a:lstStyle/>
          <a:p>
            <a:fld id="{E894BA4E-D38C-401C-9CCF-1D59D9C511C8}" type="slidenum">
              <a:rPr lang="en-CA" smtClean="0"/>
              <a:t>‹#›</a:t>
            </a:fld>
            <a:endParaRPr lang="en-CA"/>
          </a:p>
        </p:txBody>
      </p:sp>
    </p:spTree>
    <p:extLst>
      <p:ext uri="{BB962C8B-B14F-4D97-AF65-F5344CB8AC3E}">
        <p14:creationId xmlns:p14="http://schemas.microsoft.com/office/powerpoint/2010/main" val="32197508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962F2-7190-4746-A9B3-5F5AE0F825FE}"/>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BB9B6E5F-3646-4C8F-B9D9-2B3BD61CDD0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603B846-8842-43CB-8293-EB14113C3364}"/>
              </a:ext>
            </a:extLst>
          </p:cNvPr>
          <p:cNvSpPr>
            <a:spLocks noGrp="1"/>
          </p:cNvSpPr>
          <p:nvPr>
            <p:ph type="dt" sz="half" idx="10"/>
          </p:nvPr>
        </p:nvSpPr>
        <p:spPr/>
        <p:txBody>
          <a:bodyPr/>
          <a:lstStyle/>
          <a:p>
            <a:fld id="{FFD1C0FA-0863-4B9A-B6F9-3DCD62528D22}" type="datetime1">
              <a:rPr lang="en-CA" smtClean="0"/>
              <a:t>2022-10-03</a:t>
            </a:fld>
            <a:endParaRPr lang="en-CA"/>
          </a:p>
        </p:txBody>
      </p:sp>
      <p:sp>
        <p:nvSpPr>
          <p:cNvPr id="5" name="Footer Placeholder 4">
            <a:extLst>
              <a:ext uri="{FF2B5EF4-FFF2-40B4-BE49-F238E27FC236}">
                <a16:creationId xmlns:a16="http://schemas.microsoft.com/office/drawing/2014/main" id="{EF1C2692-917A-47F4-8301-CE2C9B70E08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AD4952F-109C-4149-9FA0-B3FF0D3598E4}"/>
              </a:ext>
            </a:extLst>
          </p:cNvPr>
          <p:cNvSpPr>
            <a:spLocks noGrp="1"/>
          </p:cNvSpPr>
          <p:nvPr>
            <p:ph type="sldNum" sz="quarter" idx="12"/>
          </p:nvPr>
        </p:nvSpPr>
        <p:spPr/>
        <p:txBody>
          <a:bodyPr/>
          <a:lstStyle/>
          <a:p>
            <a:fld id="{E894BA4E-D38C-401C-9CCF-1D59D9C511C8}" type="slidenum">
              <a:rPr lang="en-CA" smtClean="0"/>
              <a:t>‹#›</a:t>
            </a:fld>
            <a:endParaRPr lang="en-CA"/>
          </a:p>
        </p:txBody>
      </p:sp>
    </p:spTree>
    <p:extLst>
      <p:ext uri="{BB962C8B-B14F-4D97-AF65-F5344CB8AC3E}">
        <p14:creationId xmlns:p14="http://schemas.microsoft.com/office/powerpoint/2010/main" val="3178053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B6223-EC0D-4421-980F-E11719CE557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2B960E9C-FA3A-4D76-81AF-842A0AA7D25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57DBB5A-2F6A-4E55-A1FC-6D2F264894D9}"/>
              </a:ext>
            </a:extLst>
          </p:cNvPr>
          <p:cNvSpPr>
            <a:spLocks noGrp="1"/>
          </p:cNvSpPr>
          <p:nvPr>
            <p:ph type="dt" sz="half" idx="10"/>
          </p:nvPr>
        </p:nvSpPr>
        <p:spPr/>
        <p:txBody>
          <a:bodyPr/>
          <a:lstStyle/>
          <a:p>
            <a:fld id="{AC3A19AD-105B-4045-A929-DCFEE5A19BEA}" type="datetime1">
              <a:rPr lang="en-CA" smtClean="0"/>
              <a:t>2022-10-03</a:t>
            </a:fld>
            <a:endParaRPr lang="en-CA"/>
          </a:p>
        </p:txBody>
      </p:sp>
      <p:sp>
        <p:nvSpPr>
          <p:cNvPr id="5" name="Footer Placeholder 4">
            <a:extLst>
              <a:ext uri="{FF2B5EF4-FFF2-40B4-BE49-F238E27FC236}">
                <a16:creationId xmlns:a16="http://schemas.microsoft.com/office/drawing/2014/main" id="{BD2736BE-7484-499C-A348-451B5C9B02D8}"/>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A8CF1D48-9C25-452A-846F-F15918CBE205}"/>
              </a:ext>
            </a:extLst>
          </p:cNvPr>
          <p:cNvSpPr>
            <a:spLocks noGrp="1"/>
          </p:cNvSpPr>
          <p:nvPr>
            <p:ph type="sldNum" sz="quarter" idx="12"/>
          </p:nvPr>
        </p:nvSpPr>
        <p:spPr/>
        <p:txBody>
          <a:bodyPr/>
          <a:lstStyle/>
          <a:p>
            <a:fld id="{E894BA4E-D38C-401C-9CCF-1D59D9C511C8}" type="slidenum">
              <a:rPr lang="en-CA" smtClean="0"/>
              <a:t>‹#›</a:t>
            </a:fld>
            <a:endParaRPr lang="en-CA"/>
          </a:p>
        </p:txBody>
      </p:sp>
    </p:spTree>
    <p:extLst>
      <p:ext uri="{BB962C8B-B14F-4D97-AF65-F5344CB8AC3E}">
        <p14:creationId xmlns:p14="http://schemas.microsoft.com/office/powerpoint/2010/main" val="2626560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18D3D-0A20-4CAC-BA9A-3E5DE66E47F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ED2FFBFF-E271-43FF-8144-314F5A90A33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86C9AC22-5C97-4D7C-A631-5F07DF80F1B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B066BF38-84B8-48DB-89FC-D9B1D90F30BE}"/>
              </a:ext>
            </a:extLst>
          </p:cNvPr>
          <p:cNvSpPr>
            <a:spLocks noGrp="1"/>
          </p:cNvSpPr>
          <p:nvPr>
            <p:ph type="dt" sz="half" idx="10"/>
          </p:nvPr>
        </p:nvSpPr>
        <p:spPr/>
        <p:txBody>
          <a:bodyPr/>
          <a:lstStyle/>
          <a:p>
            <a:fld id="{2EAA697D-8FAF-4293-BF22-826A1524EAA1}" type="datetime1">
              <a:rPr lang="en-CA" smtClean="0"/>
              <a:t>2022-10-03</a:t>
            </a:fld>
            <a:endParaRPr lang="en-CA"/>
          </a:p>
        </p:txBody>
      </p:sp>
      <p:sp>
        <p:nvSpPr>
          <p:cNvPr id="6" name="Footer Placeholder 5">
            <a:extLst>
              <a:ext uri="{FF2B5EF4-FFF2-40B4-BE49-F238E27FC236}">
                <a16:creationId xmlns:a16="http://schemas.microsoft.com/office/drawing/2014/main" id="{8A34DD22-F38D-495D-A4C9-009F8F7D5FC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C141DAF6-FD99-4801-B5DE-322DC24927B8}"/>
              </a:ext>
            </a:extLst>
          </p:cNvPr>
          <p:cNvSpPr>
            <a:spLocks noGrp="1"/>
          </p:cNvSpPr>
          <p:nvPr>
            <p:ph type="sldNum" sz="quarter" idx="12"/>
          </p:nvPr>
        </p:nvSpPr>
        <p:spPr/>
        <p:txBody>
          <a:bodyPr/>
          <a:lstStyle/>
          <a:p>
            <a:fld id="{E894BA4E-D38C-401C-9CCF-1D59D9C511C8}" type="slidenum">
              <a:rPr lang="en-CA" smtClean="0"/>
              <a:t>‹#›</a:t>
            </a:fld>
            <a:endParaRPr lang="en-CA"/>
          </a:p>
        </p:txBody>
      </p:sp>
    </p:spTree>
    <p:extLst>
      <p:ext uri="{BB962C8B-B14F-4D97-AF65-F5344CB8AC3E}">
        <p14:creationId xmlns:p14="http://schemas.microsoft.com/office/powerpoint/2010/main" val="30733099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A619B-1D37-48C6-AADB-A024C130F07D}"/>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268B5A3-74B2-48CC-B327-31B4908B256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DCA1DD7-B84C-495F-BD8E-3BC4B87765F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CB646D47-18EA-4EFD-B3A0-C40350C09CB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9224E05-2058-40A3-BE93-F659D8BB25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41EB593C-D892-4961-BFD2-84B8DEC28A8C}"/>
              </a:ext>
            </a:extLst>
          </p:cNvPr>
          <p:cNvSpPr>
            <a:spLocks noGrp="1"/>
          </p:cNvSpPr>
          <p:nvPr>
            <p:ph type="dt" sz="half" idx="10"/>
          </p:nvPr>
        </p:nvSpPr>
        <p:spPr/>
        <p:txBody>
          <a:bodyPr/>
          <a:lstStyle/>
          <a:p>
            <a:fld id="{DCE10F51-4CCE-468B-BECF-6100D2F0B131}" type="datetime1">
              <a:rPr lang="en-CA" smtClean="0"/>
              <a:t>2022-10-03</a:t>
            </a:fld>
            <a:endParaRPr lang="en-CA"/>
          </a:p>
        </p:txBody>
      </p:sp>
      <p:sp>
        <p:nvSpPr>
          <p:cNvPr id="8" name="Footer Placeholder 7">
            <a:extLst>
              <a:ext uri="{FF2B5EF4-FFF2-40B4-BE49-F238E27FC236}">
                <a16:creationId xmlns:a16="http://schemas.microsoft.com/office/drawing/2014/main" id="{6A082A62-2B6C-4698-9598-46E317F34034}"/>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4FB1A537-ED70-4097-B5EF-13ACF1557D28}"/>
              </a:ext>
            </a:extLst>
          </p:cNvPr>
          <p:cNvSpPr>
            <a:spLocks noGrp="1"/>
          </p:cNvSpPr>
          <p:nvPr>
            <p:ph type="sldNum" sz="quarter" idx="12"/>
          </p:nvPr>
        </p:nvSpPr>
        <p:spPr/>
        <p:txBody>
          <a:bodyPr/>
          <a:lstStyle/>
          <a:p>
            <a:fld id="{E894BA4E-D38C-401C-9CCF-1D59D9C511C8}" type="slidenum">
              <a:rPr lang="en-CA" smtClean="0"/>
              <a:t>‹#›</a:t>
            </a:fld>
            <a:endParaRPr lang="en-CA"/>
          </a:p>
        </p:txBody>
      </p:sp>
    </p:spTree>
    <p:extLst>
      <p:ext uri="{BB962C8B-B14F-4D97-AF65-F5344CB8AC3E}">
        <p14:creationId xmlns:p14="http://schemas.microsoft.com/office/powerpoint/2010/main" val="3407644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17420-EDB6-4FD4-A49A-F0E18A9599E8}"/>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061EA20A-9126-4916-85C3-0E54FC42E91E}"/>
              </a:ext>
            </a:extLst>
          </p:cNvPr>
          <p:cNvSpPr>
            <a:spLocks noGrp="1"/>
          </p:cNvSpPr>
          <p:nvPr>
            <p:ph type="dt" sz="half" idx="10"/>
          </p:nvPr>
        </p:nvSpPr>
        <p:spPr/>
        <p:txBody>
          <a:bodyPr/>
          <a:lstStyle/>
          <a:p>
            <a:fld id="{7535ADEC-3F97-40AC-8BF2-FE8D8B2D4468}" type="datetime1">
              <a:rPr lang="en-CA" smtClean="0"/>
              <a:t>2022-10-03</a:t>
            </a:fld>
            <a:endParaRPr lang="en-CA"/>
          </a:p>
        </p:txBody>
      </p:sp>
      <p:sp>
        <p:nvSpPr>
          <p:cNvPr id="4" name="Footer Placeholder 3">
            <a:extLst>
              <a:ext uri="{FF2B5EF4-FFF2-40B4-BE49-F238E27FC236}">
                <a16:creationId xmlns:a16="http://schemas.microsoft.com/office/drawing/2014/main" id="{1047793F-0183-4BB3-9256-502C77E122ED}"/>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417FCDE8-B9F2-4A4E-B863-A62481BB6CEA}"/>
              </a:ext>
            </a:extLst>
          </p:cNvPr>
          <p:cNvSpPr>
            <a:spLocks noGrp="1"/>
          </p:cNvSpPr>
          <p:nvPr>
            <p:ph type="sldNum" sz="quarter" idx="12"/>
          </p:nvPr>
        </p:nvSpPr>
        <p:spPr/>
        <p:txBody>
          <a:bodyPr/>
          <a:lstStyle/>
          <a:p>
            <a:fld id="{E894BA4E-D38C-401C-9CCF-1D59D9C511C8}" type="slidenum">
              <a:rPr lang="en-CA" smtClean="0"/>
              <a:t>‹#›</a:t>
            </a:fld>
            <a:endParaRPr lang="en-CA"/>
          </a:p>
        </p:txBody>
      </p:sp>
    </p:spTree>
    <p:extLst>
      <p:ext uri="{BB962C8B-B14F-4D97-AF65-F5344CB8AC3E}">
        <p14:creationId xmlns:p14="http://schemas.microsoft.com/office/powerpoint/2010/main" val="22456419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4196BC-2453-4E11-8994-310D0BEB6BE3}"/>
              </a:ext>
            </a:extLst>
          </p:cNvPr>
          <p:cNvSpPr>
            <a:spLocks noGrp="1"/>
          </p:cNvSpPr>
          <p:nvPr>
            <p:ph type="dt" sz="half" idx="10"/>
          </p:nvPr>
        </p:nvSpPr>
        <p:spPr/>
        <p:txBody>
          <a:bodyPr/>
          <a:lstStyle/>
          <a:p>
            <a:fld id="{C8E5CF6E-5AEE-465C-8C09-6B8074D531D7}" type="datetime1">
              <a:rPr lang="en-CA" smtClean="0"/>
              <a:t>2022-10-03</a:t>
            </a:fld>
            <a:endParaRPr lang="en-CA"/>
          </a:p>
        </p:txBody>
      </p:sp>
      <p:sp>
        <p:nvSpPr>
          <p:cNvPr id="3" name="Footer Placeholder 2">
            <a:extLst>
              <a:ext uri="{FF2B5EF4-FFF2-40B4-BE49-F238E27FC236}">
                <a16:creationId xmlns:a16="http://schemas.microsoft.com/office/drawing/2014/main" id="{37FBEF42-6931-4228-B7BE-D4A25B6DCEFC}"/>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D4B252A0-A5CA-4A34-A573-C0A8932A7C6A}"/>
              </a:ext>
            </a:extLst>
          </p:cNvPr>
          <p:cNvSpPr>
            <a:spLocks noGrp="1"/>
          </p:cNvSpPr>
          <p:nvPr>
            <p:ph type="sldNum" sz="quarter" idx="12"/>
          </p:nvPr>
        </p:nvSpPr>
        <p:spPr/>
        <p:txBody>
          <a:bodyPr/>
          <a:lstStyle/>
          <a:p>
            <a:fld id="{E894BA4E-D38C-401C-9CCF-1D59D9C511C8}" type="slidenum">
              <a:rPr lang="en-CA" smtClean="0"/>
              <a:t>‹#›</a:t>
            </a:fld>
            <a:endParaRPr lang="en-CA"/>
          </a:p>
        </p:txBody>
      </p:sp>
    </p:spTree>
    <p:extLst>
      <p:ext uri="{BB962C8B-B14F-4D97-AF65-F5344CB8AC3E}">
        <p14:creationId xmlns:p14="http://schemas.microsoft.com/office/powerpoint/2010/main" val="33306650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313E1-3A71-4462-947B-2A9C52A931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59DC4B2D-434C-496B-89E0-C8ABAEF00D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9A7AB60B-9904-4DA2-B0E4-6316852D75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9520B0-38F4-470C-91F6-7354DC1E8675}"/>
              </a:ext>
            </a:extLst>
          </p:cNvPr>
          <p:cNvSpPr>
            <a:spLocks noGrp="1"/>
          </p:cNvSpPr>
          <p:nvPr>
            <p:ph type="dt" sz="half" idx="10"/>
          </p:nvPr>
        </p:nvSpPr>
        <p:spPr/>
        <p:txBody>
          <a:bodyPr/>
          <a:lstStyle/>
          <a:p>
            <a:fld id="{9A9FF5F6-5C11-4E2F-8FAA-A0CD4D29D64A}" type="datetime1">
              <a:rPr lang="en-CA" smtClean="0"/>
              <a:t>2022-10-03</a:t>
            </a:fld>
            <a:endParaRPr lang="en-CA"/>
          </a:p>
        </p:txBody>
      </p:sp>
      <p:sp>
        <p:nvSpPr>
          <p:cNvPr id="6" name="Footer Placeholder 5">
            <a:extLst>
              <a:ext uri="{FF2B5EF4-FFF2-40B4-BE49-F238E27FC236}">
                <a16:creationId xmlns:a16="http://schemas.microsoft.com/office/drawing/2014/main" id="{F2FDD057-2434-4519-AE04-B426242460A3}"/>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728495C3-27C7-476E-A9D8-C321A8AA7EC9}"/>
              </a:ext>
            </a:extLst>
          </p:cNvPr>
          <p:cNvSpPr>
            <a:spLocks noGrp="1"/>
          </p:cNvSpPr>
          <p:nvPr>
            <p:ph type="sldNum" sz="quarter" idx="12"/>
          </p:nvPr>
        </p:nvSpPr>
        <p:spPr/>
        <p:txBody>
          <a:bodyPr/>
          <a:lstStyle/>
          <a:p>
            <a:fld id="{E894BA4E-D38C-401C-9CCF-1D59D9C511C8}" type="slidenum">
              <a:rPr lang="en-CA" smtClean="0"/>
              <a:t>‹#›</a:t>
            </a:fld>
            <a:endParaRPr lang="en-CA"/>
          </a:p>
        </p:txBody>
      </p:sp>
    </p:spTree>
    <p:extLst>
      <p:ext uri="{BB962C8B-B14F-4D97-AF65-F5344CB8AC3E}">
        <p14:creationId xmlns:p14="http://schemas.microsoft.com/office/powerpoint/2010/main" val="23585358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71563-45CD-4990-804C-9B521DF3B5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7F3F8C1F-DB0F-428E-B428-53E8D550ACA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96FB56E7-9B48-4D2F-8B6A-A2DEA71653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8B98667-D10D-4A9B-8075-1810A801D6B2}"/>
              </a:ext>
            </a:extLst>
          </p:cNvPr>
          <p:cNvSpPr>
            <a:spLocks noGrp="1"/>
          </p:cNvSpPr>
          <p:nvPr>
            <p:ph type="dt" sz="half" idx="10"/>
          </p:nvPr>
        </p:nvSpPr>
        <p:spPr/>
        <p:txBody>
          <a:bodyPr/>
          <a:lstStyle/>
          <a:p>
            <a:fld id="{49309B33-EB06-4FCC-90E0-83DF8C3B59A3}" type="datetime1">
              <a:rPr lang="en-CA" smtClean="0"/>
              <a:t>2022-10-03</a:t>
            </a:fld>
            <a:endParaRPr lang="en-CA"/>
          </a:p>
        </p:txBody>
      </p:sp>
      <p:sp>
        <p:nvSpPr>
          <p:cNvPr id="6" name="Footer Placeholder 5">
            <a:extLst>
              <a:ext uri="{FF2B5EF4-FFF2-40B4-BE49-F238E27FC236}">
                <a16:creationId xmlns:a16="http://schemas.microsoft.com/office/drawing/2014/main" id="{F96366AA-8B92-4866-9B45-8254AE1E9156}"/>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7F78AC15-8120-45EF-AEB1-E8AC066D8190}"/>
              </a:ext>
            </a:extLst>
          </p:cNvPr>
          <p:cNvSpPr>
            <a:spLocks noGrp="1"/>
          </p:cNvSpPr>
          <p:nvPr>
            <p:ph type="sldNum" sz="quarter" idx="12"/>
          </p:nvPr>
        </p:nvSpPr>
        <p:spPr/>
        <p:txBody>
          <a:bodyPr/>
          <a:lstStyle/>
          <a:p>
            <a:fld id="{E894BA4E-D38C-401C-9CCF-1D59D9C511C8}" type="slidenum">
              <a:rPr lang="en-CA" smtClean="0"/>
              <a:t>‹#›</a:t>
            </a:fld>
            <a:endParaRPr lang="en-CA"/>
          </a:p>
        </p:txBody>
      </p:sp>
    </p:spTree>
    <p:extLst>
      <p:ext uri="{BB962C8B-B14F-4D97-AF65-F5344CB8AC3E}">
        <p14:creationId xmlns:p14="http://schemas.microsoft.com/office/powerpoint/2010/main" val="28742666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0C7F71D-BA70-4687-AC66-4C106D5268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682BD1D1-AAC8-4E29-84B5-400F310315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00D8955-6341-4D2D-82F5-E1D1BF6DB41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8AE5A0F-C96B-4D40-A566-660EC091A4DB}" type="datetime1">
              <a:rPr lang="en-CA" smtClean="0"/>
              <a:t>2022-10-03</a:t>
            </a:fld>
            <a:endParaRPr lang="en-CA"/>
          </a:p>
        </p:txBody>
      </p:sp>
      <p:sp>
        <p:nvSpPr>
          <p:cNvPr id="5" name="Footer Placeholder 4">
            <a:extLst>
              <a:ext uri="{FF2B5EF4-FFF2-40B4-BE49-F238E27FC236}">
                <a16:creationId xmlns:a16="http://schemas.microsoft.com/office/drawing/2014/main" id="{F9A0FFAD-2FF4-41DF-916E-EBEFD558F6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6CADC5E8-2C45-44E0-83BD-843779401B6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94BA4E-D38C-401C-9CCF-1D59D9C511C8}" type="slidenum">
              <a:rPr lang="en-CA" smtClean="0"/>
              <a:t>‹#›</a:t>
            </a:fld>
            <a:endParaRPr lang="en-CA"/>
          </a:p>
        </p:txBody>
      </p:sp>
    </p:spTree>
    <p:extLst>
      <p:ext uri="{BB962C8B-B14F-4D97-AF65-F5344CB8AC3E}">
        <p14:creationId xmlns:p14="http://schemas.microsoft.com/office/powerpoint/2010/main" val="31837843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Video 40">
            <a:extLst>
              <a:ext uri="{FF2B5EF4-FFF2-40B4-BE49-F238E27FC236}">
                <a16:creationId xmlns:a16="http://schemas.microsoft.com/office/drawing/2014/main" id="{A7291C24-785C-2AE6-5797-F1816C58396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047" y="10"/>
            <a:ext cx="12191999" cy="6857990"/>
          </a:xfrm>
          <a:prstGeom prst="rect">
            <a:avLst/>
          </a:prstGeom>
        </p:spPr>
      </p:pic>
      <p:sp>
        <p:nvSpPr>
          <p:cNvPr id="47" name="Rectangle 46">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D68067-8A32-4262-A4BC-295A7D0A0009}"/>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CA" sz="5200">
                <a:solidFill>
                  <a:srgbClr val="FFFFFF"/>
                </a:solidFill>
              </a:rPr>
              <a:t>DATASET RISK ANALYSIS USING MACHINE LEARNING</a:t>
            </a:r>
          </a:p>
        </p:txBody>
      </p:sp>
      <p:sp>
        <p:nvSpPr>
          <p:cNvPr id="3" name="Subtitle 2">
            <a:extLst>
              <a:ext uri="{FF2B5EF4-FFF2-40B4-BE49-F238E27FC236}">
                <a16:creationId xmlns:a16="http://schemas.microsoft.com/office/drawing/2014/main" id="{0518E2A0-CE1E-4927-A76C-092D3CE55986}"/>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CA" b="1" dirty="0">
                <a:solidFill>
                  <a:srgbClr val="FFFFFF"/>
                </a:solidFill>
              </a:rPr>
              <a:t>PRESENTED BY ESTHER EBERE</a:t>
            </a:r>
          </a:p>
        </p:txBody>
      </p:sp>
      <p:sp>
        <p:nvSpPr>
          <p:cNvPr id="4" name="Slide Number Placeholder 3">
            <a:extLst>
              <a:ext uri="{FF2B5EF4-FFF2-40B4-BE49-F238E27FC236}">
                <a16:creationId xmlns:a16="http://schemas.microsoft.com/office/drawing/2014/main" id="{EF2767DD-942F-416D-A635-D6D777E08F53}"/>
              </a:ext>
            </a:extLst>
          </p:cNvPr>
          <p:cNvSpPr>
            <a:spLocks noGrp="1"/>
          </p:cNvSpPr>
          <p:nvPr>
            <p:ph type="sldNum" sz="quarter" idx="12"/>
          </p:nvPr>
        </p:nvSpPr>
        <p:spPr>
          <a:xfrm>
            <a:off x="8610600" y="6356350"/>
            <a:ext cx="2743200" cy="365125"/>
          </a:xfrm>
        </p:spPr>
        <p:txBody>
          <a:bodyPr>
            <a:normAutofit/>
          </a:bodyPr>
          <a:lstStyle/>
          <a:p>
            <a:pPr>
              <a:spcAft>
                <a:spcPts val="600"/>
              </a:spcAft>
            </a:pPr>
            <a:fld id="{E894BA4E-D38C-401C-9CCF-1D59D9C511C8}" type="slidenum">
              <a:rPr lang="en-CA">
                <a:solidFill>
                  <a:srgbClr val="FFFFFF"/>
                </a:solidFill>
              </a:rPr>
              <a:pPr>
                <a:spcAft>
                  <a:spcPts val="600"/>
                </a:spcAft>
              </a:pPr>
              <a:t>1</a:t>
            </a:fld>
            <a:endParaRPr lang="en-CA">
              <a:solidFill>
                <a:srgbClr val="FFFFFF"/>
              </a:solidFill>
            </a:endParaRPr>
          </a:p>
        </p:txBody>
      </p:sp>
    </p:spTree>
    <p:extLst>
      <p:ext uri="{BB962C8B-B14F-4D97-AF65-F5344CB8AC3E}">
        <p14:creationId xmlns:p14="http://schemas.microsoft.com/office/powerpoint/2010/main" val="2402698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00" fill="hold"/>
                                        <p:tgtEl>
                                          <p:spTgt spid="41"/>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3">
                                            <p:txEl>
                                              <p:pRg st="0" end="0"/>
                                            </p:txEl>
                                          </p:spTgt>
                                        </p:tgtEl>
                                        <p:attrNameLst>
                                          <p:attrName>style.visibility</p:attrName>
                                        </p:attrNameLst>
                                      </p:cBhvr>
                                      <p:to>
                                        <p:strVal val="visible"/>
                                      </p:to>
                                    </p:set>
                                    <p:animEffect transition="in" filter="fade">
                                      <p:cBhvr>
                                        <p:cTn id="9" dur="700"/>
                                        <p:tgtEl>
                                          <p:spTgt spid="3">
                                            <p:txEl>
                                              <p:pRg st="0" end="0"/>
                                            </p:txEl>
                                          </p:spTgt>
                                        </p:tgtEl>
                                      </p:cBhvr>
                                    </p:animEffect>
                                  </p:childTnLst>
                                </p:cTn>
                              </p:par>
                              <p:par>
                                <p:cTn id="10" presetID="10" presetClass="entr" presetSubtype="0" fill="hold" grpId="0" nodeType="withEffect">
                                  <p:stCondLst>
                                    <p:cond delay="500"/>
                                  </p:stCondLst>
                                  <p:iterate>
                                    <p:tmPct val="10000"/>
                                  </p:iterate>
                                  <p:childTnLst>
                                    <p:set>
                                      <p:cBhvr>
                                        <p:cTn id="11" dur="1" fill="hold">
                                          <p:stCondLst>
                                            <p:cond delay="0"/>
                                          </p:stCondLst>
                                        </p:cTn>
                                        <p:tgtEl>
                                          <p:spTgt spid="2"/>
                                        </p:tgtEl>
                                        <p:attrNameLst>
                                          <p:attrName>style.visibility</p:attrName>
                                        </p:attrNameLst>
                                      </p:cBhvr>
                                      <p:to>
                                        <p:strVal val="visible"/>
                                      </p:to>
                                    </p:set>
                                    <p:animEffect transition="in" filter="fade">
                                      <p:cBhvr>
                                        <p:cTn id="12"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3" restart="whenNotActive" fill="hold" evtFilter="cancelBubble" nodeType="interactiveSeq">
                <p:stCondLst>
                  <p:cond evt="onClick" delay="0">
                    <p:tgtEl>
                      <p:spTgt spid="41"/>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41"/>
                                        </p:tgtEl>
                                      </p:cBhvr>
                                    </p:cmd>
                                  </p:childTnLst>
                                </p:cTn>
                              </p:par>
                            </p:childTnLst>
                          </p:cTn>
                        </p:par>
                      </p:childTnLst>
                    </p:cTn>
                  </p:par>
                </p:childTnLst>
              </p:cTn>
              <p:nextCondLst>
                <p:cond evt="onClick" delay="0">
                  <p:tgtEl>
                    <p:spTgt spid="41"/>
                  </p:tgtEl>
                </p:cond>
              </p:nextCondLst>
            </p:seq>
            <p:video>
              <p:cMediaNode mute="1">
                <p:cTn id="18" repeatCount="indefinite" fill="hold" display="0">
                  <p:stCondLst>
                    <p:cond delay="indefinite"/>
                  </p:stCondLst>
                </p:cTn>
                <p:tgtEl>
                  <p:spTgt spid="41"/>
                </p:tgtEl>
              </p:cMediaNode>
            </p:video>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1AEB8A9-B768-4E30-BA55-D919E6687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01" y="-2"/>
            <a:ext cx="4069936" cy="6858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F1391C7-C181-4FD5-9571-B544DA75B2EC}"/>
              </a:ext>
            </a:extLst>
          </p:cNvPr>
          <p:cNvSpPr>
            <a:spLocks noGrp="1"/>
          </p:cNvSpPr>
          <p:nvPr>
            <p:ph type="title"/>
          </p:nvPr>
        </p:nvSpPr>
        <p:spPr>
          <a:xfrm>
            <a:off x="643467" y="640080"/>
            <a:ext cx="3096427" cy="5613236"/>
          </a:xfrm>
        </p:spPr>
        <p:txBody>
          <a:bodyPr anchor="ctr">
            <a:normAutofit/>
          </a:bodyPr>
          <a:lstStyle/>
          <a:p>
            <a:r>
              <a:rPr lang="en-CA" b="1">
                <a:solidFill>
                  <a:srgbClr val="FFFFFF"/>
                </a:solidFill>
              </a:rPr>
              <a:t>Confusion Matrix</a:t>
            </a:r>
          </a:p>
        </p:txBody>
      </p:sp>
      <p:sp>
        <p:nvSpPr>
          <p:cNvPr id="3" name="Content Placeholder 2">
            <a:extLst>
              <a:ext uri="{FF2B5EF4-FFF2-40B4-BE49-F238E27FC236}">
                <a16:creationId xmlns:a16="http://schemas.microsoft.com/office/drawing/2014/main" id="{58A27D8F-0DD9-4ABA-860B-A506D0698C4C}"/>
              </a:ext>
            </a:extLst>
          </p:cNvPr>
          <p:cNvSpPr>
            <a:spLocks noGrp="1"/>
          </p:cNvSpPr>
          <p:nvPr>
            <p:ph idx="1"/>
          </p:nvPr>
        </p:nvSpPr>
        <p:spPr>
          <a:xfrm>
            <a:off x="4548555" y="441937"/>
            <a:ext cx="6848715" cy="2443085"/>
          </a:xfrm>
        </p:spPr>
        <p:txBody>
          <a:bodyPr anchor="ctr">
            <a:normAutofit/>
          </a:bodyPr>
          <a:lstStyle/>
          <a:p>
            <a:endParaRPr lang="en-CA" sz="1700" dirty="0"/>
          </a:p>
          <a:p>
            <a:endParaRPr lang="en-CA" sz="1700" dirty="0"/>
          </a:p>
          <a:p>
            <a:endParaRPr lang="en-CA" sz="1700" dirty="0"/>
          </a:p>
        </p:txBody>
      </p:sp>
      <p:sp>
        <p:nvSpPr>
          <p:cNvPr id="4" name="Slide Number Placeholder 3">
            <a:extLst>
              <a:ext uri="{FF2B5EF4-FFF2-40B4-BE49-F238E27FC236}">
                <a16:creationId xmlns:a16="http://schemas.microsoft.com/office/drawing/2014/main" id="{5D1EF11A-9CE1-445E-9103-FDB476BAC70C}"/>
              </a:ext>
            </a:extLst>
          </p:cNvPr>
          <p:cNvSpPr>
            <a:spLocks noGrp="1"/>
          </p:cNvSpPr>
          <p:nvPr>
            <p:ph type="sldNum" sz="quarter" idx="12"/>
          </p:nvPr>
        </p:nvSpPr>
        <p:spPr>
          <a:xfrm>
            <a:off x="10534650" y="6356350"/>
            <a:ext cx="819150" cy="365125"/>
          </a:xfrm>
        </p:spPr>
        <p:txBody>
          <a:bodyPr>
            <a:normAutofit/>
          </a:bodyPr>
          <a:lstStyle/>
          <a:p>
            <a:pPr>
              <a:spcAft>
                <a:spcPts val="600"/>
              </a:spcAft>
            </a:pPr>
            <a:fld id="{E894BA4E-D38C-401C-9CCF-1D59D9C511C8}" type="slidenum">
              <a:rPr lang="en-CA">
                <a:solidFill>
                  <a:prstClr val="black">
                    <a:tint val="75000"/>
                  </a:prstClr>
                </a:solidFill>
              </a:rPr>
              <a:pPr>
                <a:spcAft>
                  <a:spcPts val="600"/>
                </a:spcAft>
              </a:pPr>
              <a:t>10</a:t>
            </a:fld>
            <a:endParaRPr lang="en-CA">
              <a:solidFill>
                <a:prstClr val="black">
                  <a:tint val="75000"/>
                </a:prstClr>
              </a:solidFill>
            </a:endParaRPr>
          </a:p>
        </p:txBody>
      </p:sp>
      <p:sp>
        <p:nvSpPr>
          <p:cNvPr id="13" name="TextBox 12">
            <a:extLst>
              <a:ext uri="{FF2B5EF4-FFF2-40B4-BE49-F238E27FC236}">
                <a16:creationId xmlns:a16="http://schemas.microsoft.com/office/drawing/2014/main" id="{1925EEFB-30F4-41AE-8055-1B7B286EA7D8}"/>
              </a:ext>
            </a:extLst>
          </p:cNvPr>
          <p:cNvSpPr txBox="1"/>
          <p:nvPr/>
        </p:nvSpPr>
        <p:spPr>
          <a:xfrm>
            <a:off x="4713403" y="1281011"/>
            <a:ext cx="7077544" cy="1477328"/>
          </a:xfrm>
          <a:prstGeom prst="rect">
            <a:avLst/>
          </a:prstGeom>
          <a:noFill/>
        </p:spPr>
        <p:txBody>
          <a:bodyPr wrap="square">
            <a:spAutoFit/>
          </a:bodyPr>
          <a:lstStyle/>
          <a:p>
            <a:r>
              <a:rPr lang="en-CA" sz="1800" dirty="0"/>
              <a:t>Since accuracy is not always the best metric to measure the model efficiency, confusion matrix was used to measure the accuracy.</a:t>
            </a:r>
          </a:p>
          <a:p>
            <a:endParaRPr lang="en-CA" sz="1800" dirty="0"/>
          </a:p>
          <a:p>
            <a:r>
              <a:rPr lang="en-CA" sz="1800" dirty="0"/>
              <a:t>Based on the results from confusion matrix </a:t>
            </a:r>
            <a:r>
              <a:rPr lang="en-CA" dirty="0"/>
              <a:t>740</a:t>
            </a:r>
            <a:r>
              <a:rPr lang="en-CA" sz="1800" dirty="0"/>
              <a:t>  </a:t>
            </a:r>
            <a:r>
              <a:rPr lang="en-CA" dirty="0"/>
              <a:t>was </a:t>
            </a:r>
            <a:r>
              <a:rPr lang="en-CA" sz="1800" dirty="0"/>
              <a:t>not rolled” or “0”; and 310 “rolled” or “1” class were predicted correctly. </a:t>
            </a:r>
          </a:p>
        </p:txBody>
      </p:sp>
      <p:pic>
        <p:nvPicPr>
          <p:cNvPr id="6" name="Picture 5">
            <a:extLst>
              <a:ext uri="{FF2B5EF4-FFF2-40B4-BE49-F238E27FC236}">
                <a16:creationId xmlns:a16="http://schemas.microsoft.com/office/drawing/2014/main" id="{C16FCA70-3C3E-44C3-B858-A7D70071384F}"/>
              </a:ext>
            </a:extLst>
          </p:cNvPr>
          <p:cNvPicPr>
            <a:picLocks noChangeAspect="1"/>
          </p:cNvPicPr>
          <p:nvPr/>
        </p:nvPicPr>
        <p:blipFill>
          <a:blip r:embed="rId3"/>
          <a:stretch>
            <a:fillRect/>
          </a:stretch>
        </p:blipFill>
        <p:spPr>
          <a:xfrm>
            <a:off x="4835816" y="3308684"/>
            <a:ext cx="5372100" cy="3047666"/>
          </a:xfrm>
          <a:prstGeom prst="rect">
            <a:avLst/>
          </a:prstGeom>
        </p:spPr>
      </p:pic>
    </p:spTree>
    <p:extLst>
      <p:ext uri="{BB962C8B-B14F-4D97-AF65-F5344CB8AC3E}">
        <p14:creationId xmlns:p14="http://schemas.microsoft.com/office/powerpoint/2010/main" val="5338168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DD38EE57-B708-47C9-A4A4-E25F09FAB0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57A28182-58A5-4DBB-8F64-BD944BCA81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9710" y="635715"/>
            <a:ext cx="11142208" cy="2482136"/>
            <a:chOff x="409710" y="635715"/>
            <a:chExt cx="11142208" cy="2482136"/>
          </a:xfrm>
        </p:grpSpPr>
        <p:sp>
          <p:nvSpPr>
            <p:cNvPr id="18" name="Freeform 44">
              <a:extLst>
                <a:ext uri="{FF2B5EF4-FFF2-40B4-BE49-F238E27FC236}">
                  <a16:creationId xmlns:a16="http://schemas.microsoft.com/office/drawing/2014/main" id="{E4A9080E-7BA6-45FC-8677-8B9D5F4DAF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45">
              <a:extLst>
                <a:ext uri="{FF2B5EF4-FFF2-40B4-BE49-F238E27FC236}">
                  <a16:creationId xmlns:a16="http://schemas.microsoft.com/office/drawing/2014/main" id="{2163D516-75D4-4DE0-AC27-63719125AE5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46">
              <a:extLst>
                <a:ext uri="{FF2B5EF4-FFF2-40B4-BE49-F238E27FC236}">
                  <a16:creationId xmlns:a16="http://schemas.microsoft.com/office/drawing/2014/main" id="{E74A26A5-C23A-46D4-B0FF-155FB383462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47">
              <a:extLst>
                <a:ext uri="{FF2B5EF4-FFF2-40B4-BE49-F238E27FC236}">
                  <a16:creationId xmlns:a16="http://schemas.microsoft.com/office/drawing/2014/main" id="{08E0243F-1062-43C6-AD04-130DFF66840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Rectangle 21">
              <a:extLst>
                <a:ext uri="{FF2B5EF4-FFF2-40B4-BE49-F238E27FC236}">
                  <a16:creationId xmlns:a16="http://schemas.microsoft.com/office/drawing/2014/main" id="{94C5517B-1B0F-47AA-93A5-36718996986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DD62379A-1A04-4EB4-919C-29BE0AA87767}"/>
              </a:ext>
            </a:extLst>
          </p:cNvPr>
          <p:cNvSpPr>
            <a:spLocks noGrp="1"/>
          </p:cNvSpPr>
          <p:nvPr>
            <p:ph type="title"/>
          </p:nvPr>
        </p:nvSpPr>
        <p:spPr>
          <a:xfrm>
            <a:off x="1047280" y="759805"/>
            <a:ext cx="10306520" cy="1325563"/>
          </a:xfrm>
        </p:spPr>
        <p:txBody>
          <a:bodyPr>
            <a:normAutofit/>
          </a:bodyPr>
          <a:lstStyle/>
          <a:p>
            <a:r>
              <a:rPr lang="en-CA" sz="4000">
                <a:solidFill>
                  <a:srgbClr val="FFFFFF"/>
                </a:solidFill>
              </a:rPr>
              <a:t>Observation &amp; Conclusion</a:t>
            </a:r>
          </a:p>
        </p:txBody>
      </p:sp>
      <p:sp>
        <p:nvSpPr>
          <p:cNvPr id="3" name="Content Placeholder 2">
            <a:extLst>
              <a:ext uri="{FF2B5EF4-FFF2-40B4-BE49-F238E27FC236}">
                <a16:creationId xmlns:a16="http://schemas.microsoft.com/office/drawing/2014/main" id="{EB5877F5-6B61-473F-BC7E-B3CB4ACD14ED}"/>
              </a:ext>
            </a:extLst>
          </p:cNvPr>
          <p:cNvSpPr>
            <a:spLocks noGrp="1"/>
          </p:cNvSpPr>
          <p:nvPr>
            <p:ph idx="1"/>
          </p:nvPr>
        </p:nvSpPr>
        <p:spPr>
          <a:xfrm>
            <a:off x="1424904" y="2494450"/>
            <a:ext cx="4053545" cy="3563159"/>
          </a:xfrm>
        </p:spPr>
        <p:txBody>
          <a:bodyPr>
            <a:normAutofit/>
          </a:bodyPr>
          <a:lstStyle/>
          <a:p>
            <a:r>
              <a:rPr lang="en-CA" sz="1500" dirty="0"/>
              <a:t>Observation: the model is predicting the 0 class better and one reason could be that we have more data associated with that class which can affect our model prediction. </a:t>
            </a:r>
          </a:p>
          <a:p>
            <a:r>
              <a:rPr lang="en-US" sz="1500" dirty="0"/>
              <a:t>The accuracy of the Random Forest was higher than SVM </a:t>
            </a:r>
          </a:p>
          <a:p>
            <a:r>
              <a:rPr lang="en-US" sz="1500" dirty="0" err="1"/>
              <a:t>Y_expected</a:t>
            </a:r>
            <a:r>
              <a:rPr lang="en-US" sz="1500" dirty="0"/>
              <a:t> is the target for test data and </a:t>
            </a:r>
            <a:r>
              <a:rPr lang="en-US" sz="1500" dirty="0" err="1"/>
              <a:t>Y_predicted</a:t>
            </a:r>
            <a:r>
              <a:rPr lang="en-US" sz="1500" dirty="0"/>
              <a:t> is the target predicted by our model.</a:t>
            </a:r>
          </a:p>
          <a:p>
            <a:endParaRPr lang="en-CA" sz="1500" dirty="0"/>
          </a:p>
          <a:p>
            <a:r>
              <a:rPr lang="en-CA" sz="1500" dirty="0"/>
              <a:t>The conclusion from the matrixes ran is that the loan did not roll. This is because the probability of the loan not rolling is twice as much as the loan rolling.</a:t>
            </a:r>
          </a:p>
        </p:txBody>
      </p:sp>
      <p:pic>
        <p:nvPicPr>
          <p:cNvPr id="7" name="Picture 6">
            <a:extLst>
              <a:ext uri="{FF2B5EF4-FFF2-40B4-BE49-F238E27FC236}">
                <a16:creationId xmlns:a16="http://schemas.microsoft.com/office/drawing/2014/main" id="{321645F9-E0B5-489C-BF15-DEFE41D8BCD4}"/>
              </a:ext>
            </a:extLst>
          </p:cNvPr>
          <p:cNvPicPr>
            <a:picLocks noChangeAspect="1"/>
          </p:cNvPicPr>
          <p:nvPr/>
        </p:nvPicPr>
        <p:blipFill>
          <a:blip r:embed="rId3"/>
          <a:stretch>
            <a:fillRect/>
          </a:stretch>
        </p:blipFill>
        <p:spPr>
          <a:xfrm>
            <a:off x="6140244" y="2492376"/>
            <a:ext cx="4719699" cy="3563372"/>
          </a:xfrm>
          <a:prstGeom prst="rect">
            <a:avLst/>
          </a:prstGeom>
        </p:spPr>
      </p:pic>
      <p:sp>
        <p:nvSpPr>
          <p:cNvPr id="4" name="Slide Number Placeholder 3">
            <a:extLst>
              <a:ext uri="{FF2B5EF4-FFF2-40B4-BE49-F238E27FC236}">
                <a16:creationId xmlns:a16="http://schemas.microsoft.com/office/drawing/2014/main" id="{6E5F86D0-6976-455D-97CB-01282ACA9144}"/>
              </a:ext>
            </a:extLst>
          </p:cNvPr>
          <p:cNvSpPr>
            <a:spLocks noGrp="1"/>
          </p:cNvSpPr>
          <p:nvPr>
            <p:ph type="sldNum" sz="quarter" idx="12"/>
          </p:nvPr>
        </p:nvSpPr>
        <p:spPr>
          <a:xfrm>
            <a:off x="10707624" y="6382512"/>
            <a:ext cx="685800" cy="320040"/>
          </a:xfrm>
        </p:spPr>
        <p:txBody>
          <a:bodyPr>
            <a:normAutofit/>
          </a:bodyPr>
          <a:lstStyle/>
          <a:p>
            <a:pPr>
              <a:spcAft>
                <a:spcPts val="600"/>
              </a:spcAft>
            </a:pPr>
            <a:fld id="{E894BA4E-D38C-401C-9CCF-1D59D9C511C8}" type="slidenum">
              <a:rPr lang="en-CA" sz="1000"/>
              <a:pPr>
                <a:spcAft>
                  <a:spcPts val="600"/>
                </a:spcAft>
              </a:pPr>
              <a:t>11</a:t>
            </a:fld>
            <a:endParaRPr lang="en-CA" sz="1000"/>
          </a:p>
        </p:txBody>
      </p:sp>
    </p:spTree>
    <p:extLst>
      <p:ext uri="{BB962C8B-B14F-4D97-AF65-F5344CB8AC3E}">
        <p14:creationId xmlns:p14="http://schemas.microsoft.com/office/powerpoint/2010/main" val="257147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C5974B6-3353-4781-B620-BC5168DAE1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8">
            <a:extLst>
              <a:ext uri="{FF2B5EF4-FFF2-40B4-BE49-F238E27FC236}">
                <a16:creationId xmlns:a16="http://schemas.microsoft.com/office/drawing/2014/main" id="{0A2C0FD4-452B-439A-A978-C37BC16F5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06152" y="2355786"/>
            <a:ext cx="4985748" cy="353107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A1286270-B562-4852-B820-0F6E2B81BD47}"/>
              </a:ext>
            </a:extLst>
          </p:cNvPr>
          <p:cNvSpPr>
            <a:spLocks noGrp="1"/>
          </p:cNvSpPr>
          <p:nvPr>
            <p:ph type="title"/>
          </p:nvPr>
        </p:nvSpPr>
        <p:spPr>
          <a:xfrm>
            <a:off x="7559812" y="2723322"/>
            <a:ext cx="3510355" cy="2236738"/>
          </a:xfrm>
        </p:spPr>
        <p:txBody>
          <a:bodyPr vert="horz" lIns="91440" tIns="45720" rIns="91440" bIns="45720" rtlCol="0" anchor="b">
            <a:normAutofit/>
          </a:bodyPr>
          <a:lstStyle/>
          <a:p>
            <a:r>
              <a:rPr lang="en-US" kern="1200">
                <a:solidFill>
                  <a:srgbClr val="FFFFFF"/>
                </a:solidFill>
                <a:latin typeface="+mj-lt"/>
                <a:ea typeface="+mj-ea"/>
                <a:cs typeface="+mj-cs"/>
              </a:rPr>
              <a:t>TESTING WITH OTHER CLASSIFERS</a:t>
            </a:r>
            <a:endParaRPr lang="en-US" kern="1200" dirty="0">
              <a:solidFill>
                <a:srgbClr val="FFFFFF"/>
              </a:solidFill>
              <a:latin typeface="+mj-lt"/>
              <a:ea typeface="+mj-ea"/>
              <a:cs typeface="+mj-cs"/>
            </a:endParaRPr>
          </a:p>
        </p:txBody>
      </p:sp>
      <p:sp>
        <p:nvSpPr>
          <p:cNvPr id="19" name="Freeform 5">
            <a:extLst>
              <a:ext uri="{FF2B5EF4-FFF2-40B4-BE49-F238E27FC236}">
                <a16:creationId xmlns:a16="http://schemas.microsoft.com/office/drawing/2014/main" id="{16929AE4-43B6-494E-B7D6-F778AB2F22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09782" y="1654168"/>
            <a:ext cx="822493" cy="4232692"/>
          </a:xfrm>
          <a:custGeom>
            <a:avLst/>
            <a:gdLst>
              <a:gd name="T0" fmla="*/ 491 w 491"/>
              <a:gd name="T1" fmla="*/ 2247 h 2732"/>
              <a:gd name="T2" fmla="*/ 0 w 491"/>
              <a:gd name="T3" fmla="*/ 2732 h 2732"/>
              <a:gd name="T4" fmla="*/ 0 w 491"/>
              <a:gd name="T5" fmla="*/ 486 h 2732"/>
              <a:gd name="T6" fmla="*/ 491 w 491"/>
              <a:gd name="T7" fmla="*/ 0 h 2732"/>
              <a:gd name="T8" fmla="*/ 491 w 491"/>
              <a:gd name="T9" fmla="*/ 2247 h 2732"/>
            </a:gdLst>
            <a:ahLst/>
            <a:cxnLst>
              <a:cxn ang="0">
                <a:pos x="T0" y="T1"/>
              </a:cxn>
              <a:cxn ang="0">
                <a:pos x="T2" y="T3"/>
              </a:cxn>
              <a:cxn ang="0">
                <a:pos x="T4" y="T5"/>
              </a:cxn>
              <a:cxn ang="0">
                <a:pos x="T6" y="T7"/>
              </a:cxn>
              <a:cxn ang="0">
                <a:pos x="T8" y="T9"/>
              </a:cxn>
            </a:cxnLst>
            <a:rect l="0" t="0" r="r" b="b"/>
            <a:pathLst>
              <a:path w="491" h="2732">
                <a:moveTo>
                  <a:pt x="491" y="2247"/>
                </a:moveTo>
                <a:lnTo>
                  <a:pt x="0" y="2732"/>
                </a:lnTo>
                <a:lnTo>
                  <a:pt x="0" y="486"/>
                </a:lnTo>
                <a:lnTo>
                  <a:pt x="491" y="0"/>
                </a:lnTo>
                <a:lnTo>
                  <a:pt x="491" y="224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6">
            <a:extLst>
              <a:ext uri="{FF2B5EF4-FFF2-40B4-BE49-F238E27FC236}">
                <a16:creationId xmlns:a16="http://schemas.microsoft.com/office/drawing/2014/main" id="{8CEE0D70-D5EB-4589-819D-77F64EC4FD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544520" y="1311136"/>
            <a:ext cx="687754" cy="3820236"/>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7">
            <a:extLst>
              <a:ext uri="{FF2B5EF4-FFF2-40B4-BE49-F238E27FC236}">
                <a16:creationId xmlns:a16="http://schemas.microsoft.com/office/drawing/2014/main" id="{2A701B99-D75A-4647-9635-9858D3BA7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544520" y="1126737"/>
            <a:ext cx="347200" cy="3699705"/>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Rectangle 24">
            <a:extLst>
              <a:ext uri="{FF2B5EF4-FFF2-40B4-BE49-F238E27FC236}">
                <a16:creationId xmlns:a16="http://schemas.microsoft.com/office/drawing/2014/main" id="{884DEADC-5415-4FC6-93F0-89769392AF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58859" y="1120020"/>
            <a:ext cx="5632862" cy="3509529"/>
          </a:xfrm>
          <a:prstGeom prst="rect">
            <a:avLst/>
          </a:prstGeom>
          <a:solidFill>
            <a:srgbClr val="FFFFFF"/>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ACEDF0CB-5C4A-490F-B30C-90B498501B57}"/>
              </a:ext>
            </a:extLst>
          </p:cNvPr>
          <p:cNvPicPr>
            <a:picLocks noChangeAspect="1"/>
          </p:cNvPicPr>
          <p:nvPr/>
        </p:nvPicPr>
        <p:blipFill>
          <a:blip r:embed="rId2"/>
          <a:stretch>
            <a:fillRect/>
          </a:stretch>
        </p:blipFill>
        <p:spPr>
          <a:xfrm>
            <a:off x="361669" y="2141757"/>
            <a:ext cx="5977114" cy="3183789"/>
          </a:xfrm>
          <a:prstGeom prst="rect">
            <a:avLst/>
          </a:prstGeom>
        </p:spPr>
      </p:pic>
      <p:sp>
        <p:nvSpPr>
          <p:cNvPr id="4" name="Slide Number Placeholder 3">
            <a:extLst>
              <a:ext uri="{FF2B5EF4-FFF2-40B4-BE49-F238E27FC236}">
                <a16:creationId xmlns:a16="http://schemas.microsoft.com/office/drawing/2014/main" id="{75208C85-643D-4504-8DC0-64494E47CCB6}"/>
              </a:ext>
            </a:extLst>
          </p:cNvPr>
          <p:cNvSpPr>
            <a:spLocks noGrp="1"/>
          </p:cNvSpPr>
          <p:nvPr>
            <p:ph type="sldNum" sz="quarter" idx="12"/>
          </p:nvPr>
        </p:nvSpPr>
        <p:spPr>
          <a:xfrm>
            <a:off x="10707624" y="6382512"/>
            <a:ext cx="685800" cy="320040"/>
          </a:xfrm>
        </p:spPr>
        <p:txBody>
          <a:bodyPr vert="horz" lIns="91440" tIns="45720" rIns="91440" bIns="45720" rtlCol="0" anchor="ctr">
            <a:normAutofit/>
          </a:bodyPr>
          <a:lstStyle/>
          <a:p>
            <a:pPr>
              <a:spcAft>
                <a:spcPts val="600"/>
              </a:spcAft>
            </a:pPr>
            <a:fld id="{E894BA4E-D38C-401C-9CCF-1D59D9C511C8}" type="slidenum">
              <a:rPr lang="en-US" sz="1000" smtClean="0"/>
              <a:pPr>
                <a:spcAft>
                  <a:spcPts val="600"/>
                </a:spcAft>
              </a:pPr>
              <a:t>12</a:t>
            </a:fld>
            <a:endParaRPr lang="en-US" sz="1000"/>
          </a:p>
        </p:txBody>
      </p:sp>
      <p:sp>
        <p:nvSpPr>
          <p:cNvPr id="14" name="TextBox 13">
            <a:extLst>
              <a:ext uri="{FF2B5EF4-FFF2-40B4-BE49-F238E27FC236}">
                <a16:creationId xmlns:a16="http://schemas.microsoft.com/office/drawing/2014/main" id="{D6A3CAA2-2241-4956-A33A-6625A3F07FED}"/>
              </a:ext>
            </a:extLst>
          </p:cNvPr>
          <p:cNvSpPr txBox="1"/>
          <p:nvPr/>
        </p:nvSpPr>
        <p:spPr>
          <a:xfrm>
            <a:off x="1037594" y="1625975"/>
            <a:ext cx="1972562" cy="369332"/>
          </a:xfrm>
          <a:prstGeom prst="rect">
            <a:avLst/>
          </a:prstGeom>
          <a:noFill/>
        </p:spPr>
        <p:txBody>
          <a:bodyPr wrap="square" rtlCol="0">
            <a:spAutoFit/>
          </a:bodyPr>
          <a:lstStyle/>
          <a:p>
            <a:pPr algn="ctr"/>
            <a:r>
              <a:rPr lang="en-US" dirty="0"/>
              <a:t>MODELS</a:t>
            </a:r>
            <a:endParaRPr lang="en-CA" dirty="0"/>
          </a:p>
        </p:txBody>
      </p:sp>
      <p:sp>
        <p:nvSpPr>
          <p:cNvPr id="24" name="TextBox 23">
            <a:extLst>
              <a:ext uri="{FF2B5EF4-FFF2-40B4-BE49-F238E27FC236}">
                <a16:creationId xmlns:a16="http://schemas.microsoft.com/office/drawing/2014/main" id="{E010475F-5136-482C-BBE7-CC1F644D5C6E}"/>
              </a:ext>
            </a:extLst>
          </p:cNvPr>
          <p:cNvSpPr txBox="1"/>
          <p:nvPr/>
        </p:nvSpPr>
        <p:spPr>
          <a:xfrm>
            <a:off x="4108981" y="1615362"/>
            <a:ext cx="1671372" cy="369332"/>
          </a:xfrm>
          <a:prstGeom prst="rect">
            <a:avLst/>
          </a:prstGeom>
          <a:noFill/>
        </p:spPr>
        <p:txBody>
          <a:bodyPr wrap="square" rtlCol="0">
            <a:spAutoFit/>
          </a:bodyPr>
          <a:lstStyle/>
          <a:p>
            <a:r>
              <a:rPr lang="en-US" dirty="0"/>
              <a:t>MODEL SCORES</a:t>
            </a:r>
            <a:endParaRPr lang="en-CA" dirty="0"/>
          </a:p>
        </p:txBody>
      </p:sp>
    </p:spTree>
    <p:extLst>
      <p:ext uri="{BB962C8B-B14F-4D97-AF65-F5344CB8AC3E}">
        <p14:creationId xmlns:p14="http://schemas.microsoft.com/office/powerpoint/2010/main" val="27696589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B26EE4FD-480F-42A5-9FEB-DA630457CF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5">
            <a:extLst>
              <a:ext uri="{FF2B5EF4-FFF2-40B4-BE49-F238E27FC236}">
                <a16:creationId xmlns:a16="http://schemas.microsoft.com/office/drawing/2014/main" id="{A187062F-BE14-42FC-B06A-607DB23849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42688" y="1766812"/>
            <a:ext cx="822493" cy="4232692"/>
          </a:xfrm>
          <a:custGeom>
            <a:avLst/>
            <a:gdLst>
              <a:gd name="T0" fmla="*/ 491 w 491"/>
              <a:gd name="T1" fmla="*/ 2247 h 2732"/>
              <a:gd name="T2" fmla="*/ 0 w 491"/>
              <a:gd name="T3" fmla="*/ 2732 h 2732"/>
              <a:gd name="T4" fmla="*/ 0 w 491"/>
              <a:gd name="T5" fmla="*/ 486 h 2732"/>
              <a:gd name="T6" fmla="*/ 491 w 491"/>
              <a:gd name="T7" fmla="*/ 0 h 2732"/>
              <a:gd name="T8" fmla="*/ 491 w 491"/>
              <a:gd name="T9" fmla="*/ 2247 h 2732"/>
            </a:gdLst>
            <a:ahLst/>
            <a:cxnLst>
              <a:cxn ang="0">
                <a:pos x="T0" y="T1"/>
              </a:cxn>
              <a:cxn ang="0">
                <a:pos x="T2" y="T3"/>
              </a:cxn>
              <a:cxn ang="0">
                <a:pos x="T4" y="T5"/>
              </a:cxn>
              <a:cxn ang="0">
                <a:pos x="T6" y="T7"/>
              </a:cxn>
              <a:cxn ang="0">
                <a:pos x="T8" y="T9"/>
              </a:cxn>
            </a:cxnLst>
            <a:rect l="0" t="0" r="r" b="b"/>
            <a:pathLst>
              <a:path w="491" h="2732">
                <a:moveTo>
                  <a:pt x="491" y="2247"/>
                </a:moveTo>
                <a:lnTo>
                  <a:pt x="0" y="2732"/>
                </a:lnTo>
                <a:lnTo>
                  <a:pt x="0" y="486"/>
                </a:lnTo>
                <a:lnTo>
                  <a:pt x="491" y="0"/>
                </a:lnTo>
                <a:lnTo>
                  <a:pt x="491" y="224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6">
            <a:extLst>
              <a:ext uri="{FF2B5EF4-FFF2-40B4-BE49-F238E27FC236}">
                <a16:creationId xmlns:a16="http://schemas.microsoft.com/office/drawing/2014/main" id="{731FE21B-2A45-4BF5-8B03-E12341988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42689" y="1423780"/>
            <a:ext cx="687754" cy="3820236"/>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7">
            <a:extLst>
              <a:ext uri="{FF2B5EF4-FFF2-40B4-BE49-F238E27FC236}">
                <a16:creationId xmlns:a16="http://schemas.microsoft.com/office/drawing/2014/main" id="{2DC5A94D-79ED-48F5-9DC5-96CBB507C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183243" y="1239381"/>
            <a:ext cx="347200" cy="3699705"/>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Rectangle 8">
            <a:extLst>
              <a:ext uri="{FF2B5EF4-FFF2-40B4-BE49-F238E27FC236}">
                <a16:creationId xmlns:a16="http://schemas.microsoft.com/office/drawing/2014/main" id="{93A3D4BE-AF25-4F9A-9C29-1145CCE24A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183242" y="1230651"/>
            <a:ext cx="10208658" cy="353107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164FB89F-A8C8-4D51-B8C0-D43A52C544E5}"/>
              </a:ext>
            </a:extLst>
          </p:cNvPr>
          <p:cNvSpPr>
            <a:spLocks noGrp="1"/>
          </p:cNvSpPr>
          <p:nvPr>
            <p:ph type="ctrTitle"/>
          </p:nvPr>
        </p:nvSpPr>
        <p:spPr>
          <a:xfrm>
            <a:off x="1870997" y="1607809"/>
            <a:ext cx="9236026" cy="2876680"/>
          </a:xfrm>
        </p:spPr>
        <p:txBody>
          <a:bodyPr anchor="b">
            <a:normAutofit/>
          </a:bodyPr>
          <a:lstStyle/>
          <a:p>
            <a:pPr algn="l"/>
            <a:r>
              <a:rPr lang="en-CA" sz="6600">
                <a:solidFill>
                  <a:srgbClr val="FFFFFF"/>
                </a:solidFill>
              </a:rPr>
              <a:t>THANK YOU</a:t>
            </a:r>
          </a:p>
        </p:txBody>
      </p:sp>
      <p:sp>
        <p:nvSpPr>
          <p:cNvPr id="3" name="Slide Number Placeholder 2">
            <a:extLst>
              <a:ext uri="{FF2B5EF4-FFF2-40B4-BE49-F238E27FC236}">
                <a16:creationId xmlns:a16="http://schemas.microsoft.com/office/drawing/2014/main" id="{F4DB6D28-5603-4FD6-9C04-EA934CBE5EFB}"/>
              </a:ext>
            </a:extLst>
          </p:cNvPr>
          <p:cNvSpPr>
            <a:spLocks noGrp="1"/>
          </p:cNvSpPr>
          <p:nvPr>
            <p:ph type="sldNum" sz="quarter" idx="12"/>
          </p:nvPr>
        </p:nvSpPr>
        <p:spPr>
          <a:xfrm>
            <a:off x="10707624" y="6382512"/>
            <a:ext cx="685800" cy="320040"/>
          </a:xfrm>
        </p:spPr>
        <p:txBody>
          <a:bodyPr>
            <a:normAutofit/>
          </a:bodyPr>
          <a:lstStyle/>
          <a:p>
            <a:pPr>
              <a:spcAft>
                <a:spcPts val="600"/>
              </a:spcAft>
            </a:pPr>
            <a:fld id="{E894BA4E-D38C-401C-9CCF-1D59D9C511C8}" type="slidenum">
              <a:rPr lang="en-CA" sz="1000"/>
              <a:pPr>
                <a:spcAft>
                  <a:spcPts val="600"/>
                </a:spcAft>
              </a:pPr>
              <a:t>13</a:t>
            </a:fld>
            <a:endParaRPr lang="en-CA" sz="1000"/>
          </a:p>
        </p:txBody>
      </p:sp>
    </p:spTree>
    <p:extLst>
      <p:ext uri="{BB962C8B-B14F-4D97-AF65-F5344CB8AC3E}">
        <p14:creationId xmlns:p14="http://schemas.microsoft.com/office/powerpoint/2010/main" val="1958669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1AEB8A9-B768-4E30-BA55-D919E6687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01" y="-2"/>
            <a:ext cx="4069936" cy="6858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D50676D-9825-4167-AFB2-CDAF108861E4}"/>
              </a:ext>
            </a:extLst>
          </p:cNvPr>
          <p:cNvSpPr>
            <a:spLocks noGrp="1"/>
          </p:cNvSpPr>
          <p:nvPr>
            <p:ph type="title"/>
          </p:nvPr>
        </p:nvSpPr>
        <p:spPr>
          <a:xfrm>
            <a:off x="643467" y="640080"/>
            <a:ext cx="3096427" cy="5613236"/>
          </a:xfrm>
        </p:spPr>
        <p:txBody>
          <a:bodyPr anchor="ctr">
            <a:normAutofit/>
          </a:bodyPr>
          <a:lstStyle/>
          <a:p>
            <a:r>
              <a:rPr lang="en-US">
                <a:solidFill>
                  <a:srgbClr val="FFFFFF"/>
                </a:solidFill>
              </a:rPr>
              <a:t>STEP 1- DATA COLLECTION</a:t>
            </a:r>
            <a:endParaRPr lang="en-CA">
              <a:solidFill>
                <a:srgbClr val="FFFFFF"/>
              </a:solidFill>
            </a:endParaRPr>
          </a:p>
        </p:txBody>
      </p:sp>
      <p:sp>
        <p:nvSpPr>
          <p:cNvPr id="3" name="Content Placeholder 2">
            <a:extLst>
              <a:ext uri="{FF2B5EF4-FFF2-40B4-BE49-F238E27FC236}">
                <a16:creationId xmlns:a16="http://schemas.microsoft.com/office/drawing/2014/main" id="{0DA8BEBB-D403-46AE-B7ED-FEEA17B5209D}"/>
              </a:ext>
            </a:extLst>
          </p:cNvPr>
          <p:cNvSpPr>
            <a:spLocks noGrp="1"/>
          </p:cNvSpPr>
          <p:nvPr>
            <p:ph idx="1"/>
          </p:nvPr>
        </p:nvSpPr>
        <p:spPr>
          <a:xfrm>
            <a:off x="4631536" y="136525"/>
            <a:ext cx="6848715" cy="1500547"/>
          </a:xfrm>
        </p:spPr>
        <p:txBody>
          <a:bodyPr anchor="ctr">
            <a:normAutofit fontScale="77500" lnSpcReduction="20000"/>
          </a:bodyPr>
          <a:lstStyle/>
          <a:p>
            <a:endParaRPr lang="en-US" sz="2000" dirty="0"/>
          </a:p>
          <a:p>
            <a:endParaRPr lang="en-US" sz="2000" dirty="0"/>
          </a:p>
          <a:p>
            <a:r>
              <a:rPr lang="en-US" sz="2000" dirty="0"/>
              <a:t>Machine learning to predict loan using Python</a:t>
            </a:r>
          </a:p>
          <a:p>
            <a:r>
              <a:rPr lang="en-US" sz="2000" dirty="0"/>
              <a:t>Dataset is imported into </a:t>
            </a:r>
            <a:r>
              <a:rPr lang="en-US" sz="2000" dirty="0" err="1"/>
              <a:t>Jupyter</a:t>
            </a:r>
            <a:r>
              <a:rPr lang="en-US" sz="2000" dirty="0"/>
              <a:t> Notebook</a:t>
            </a:r>
          </a:p>
          <a:p>
            <a:r>
              <a:rPr lang="en-US" sz="2000" dirty="0"/>
              <a:t>Dataset is in csv format.</a:t>
            </a:r>
          </a:p>
          <a:p>
            <a:endParaRPr lang="en-US" sz="2000" dirty="0"/>
          </a:p>
          <a:p>
            <a:pPr marL="0" indent="0">
              <a:buNone/>
            </a:pPr>
            <a:endParaRPr lang="en-CA" sz="2000" dirty="0"/>
          </a:p>
        </p:txBody>
      </p:sp>
      <p:pic>
        <p:nvPicPr>
          <p:cNvPr id="6" name="Picture 5">
            <a:extLst>
              <a:ext uri="{FF2B5EF4-FFF2-40B4-BE49-F238E27FC236}">
                <a16:creationId xmlns:a16="http://schemas.microsoft.com/office/drawing/2014/main" id="{0E1F6C94-4000-4453-BCB3-CBF1B95B567F}"/>
              </a:ext>
            </a:extLst>
          </p:cNvPr>
          <p:cNvPicPr>
            <a:picLocks noChangeAspect="1"/>
          </p:cNvPicPr>
          <p:nvPr/>
        </p:nvPicPr>
        <p:blipFill>
          <a:blip r:embed="rId2"/>
          <a:stretch>
            <a:fillRect/>
          </a:stretch>
        </p:blipFill>
        <p:spPr>
          <a:xfrm>
            <a:off x="4393362" y="1893091"/>
            <a:ext cx="6894236" cy="1744461"/>
          </a:xfrm>
          <a:prstGeom prst="rect">
            <a:avLst/>
          </a:prstGeom>
        </p:spPr>
      </p:pic>
      <p:sp>
        <p:nvSpPr>
          <p:cNvPr id="4" name="Slide Number Placeholder 3">
            <a:extLst>
              <a:ext uri="{FF2B5EF4-FFF2-40B4-BE49-F238E27FC236}">
                <a16:creationId xmlns:a16="http://schemas.microsoft.com/office/drawing/2014/main" id="{FA7FAA47-4DF2-4240-B8AF-F1934960C24B}"/>
              </a:ext>
            </a:extLst>
          </p:cNvPr>
          <p:cNvSpPr>
            <a:spLocks noGrp="1"/>
          </p:cNvSpPr>
          <p:nvPr>
            <p:ph type="sldNum" sz="quarter" idx="12"/>
          </p:nvPr>
        </p:nvSpPr>
        <p:spPr>
          <a:xfrm>
            <a:off x="10534650" y="6356350"/>
            <a:ext cx="819150" cy="365125"/>
          </a:xfrm>
        </p:spPr>
        <p:txBody>
          <a:bodyPr>
            <a:normAutofit/>
          </a:bodyPr>
          <a:lstStyle/>
          <a:p>
            <a:pPr>
              <a:spcAft>
                <a:spcPts val="600"/>
              </a:spcAft>
            </a:pPr>
            <a:fld id="{E894BA4E-D38C-401C-9CCF-1D59D9C511C8}" type="slidenum">
              <a:rPr lang="en-CA" smtClean="0">
                <a:solidFill>
                  <a:prstClr val="black">
                    <a:tint val="75000"/>
                  </a:prstClr>
                </a:solidFill>
              </a:rPr>
              <a:pPr>
                <a:spcAft>
                  <a:spcPts val="600"/>
                </a:spcAft>
              </a:pPr>
              <a:t>2</a:t>
            </a:fld>
            <a:endParaRPr lang="en-CA">
              <a:solidFill>
                <a:prstClr val="black">
                  <a:tint val="75000"/>
                </a:prstClr>
              </a:solidFill>
            </a:endParaRPr>
          </a:p>
        </p:txBody>
      </p:sp>
      <p:pic>
        <p:nvPicPr>
          <p:cNvPr id="8" name="Picture 7">
            <a:extLst>
              <a:ext uri="{FF2B5EF4-FFF2-40B4-BE49-F238E27FC236}">
                <a16:creationId xmlns:a16="http://schemas.microsoft.com/office/drawing/2014/main" id="{52E1DF24-83FC-4F0F-B080-B3C2DADFD119}"/>
              </a:ext>
            </a:extLst>
          </p:cNvPr>
          <p:cNvPicPr>
            <a:picLocks noChangeAspect="1"/>
          </p:cNvPicPr>
          <p:nvPr/>
        </p:nvPicPr>
        <p:blipFill>
          <a:blip r:embed="rId3"/>
          <a:stretch>
            <a:fillRect/>
          </a:stretch>
        </p:blipFill>
        <p:spPr>
          <a:xfrm>
            <a:off x="5097280" y="4006952"/>
            <a:ext cx="5486400" cy="1685925"/>
          </a:xfrm>
          <a:prstGeom prst="rect">
            <a:avLst/>
          </a:prstGeom>
        </p:spPr>
      </p:pic>
    </p:spTree>
    <p:extLst>
      <p:ext uri="{BB962C8B-B14F-4D97-AF65-F5344CB8AC3E}">
        <p14:creationId xmlns:p14="http://schemas.microsoft.com/office/powerpoint/2010/main" val="7501932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1AEB8A9-B768-4E30-BA55-D919E6687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01" y="-2"/>
            <a:ext cx="4069936" cy="6858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7CC8EB-002C-4615-9274-D34697006C84}"/>
              </a:ext>
            </a:extLst>
          </p:cNvPr>
          <p:cNvSpPr>
            <a:spLocks noGrp="1"/>
          </p:cNvSpPr>
          <p:nvPr>
            <p:ph type="title"/>
          </p:nvPr>
        </p:nvSpPr>
        <p:spPr>
          <a:xfrm>
            <a:off x="643467" y="640080"/>
            <a:ext cx="3096427" cy="5613236"/>
          </a:xfrm>
        </p:spPr>
        <p:txBody>
          <a:bodyPr anchor="ctr">
            <a:normAutofit/>
          </a:bodyPr>
          <a:lstStyle/>
          <a:p>
            <a:r>
              <a:rPr lang="en-US" sz="4100">
                <a:solidFill>
                  <a:srgbClr val="FFFFFF"/>
                </a:solidFill>
              </a:rPr>
              <a:t>STEP 2- DATA EXPLORATION</a:t>
            </a:r>
            <a:endParaRPr lang="en-CA" sz="4100">
              <a:solidFill>
                <a:srgbClr val="FFFFFF"/>
              </a:solidFill>
            </a:endParaRPr>
          </a:p>
        </p:txBody>
      </p:sp>
      <p:sp>
        <p:nvSpPr>
          <p:cNvPr id="3" name="Content Placeholder 2">
            <a:extLst>
              <a:ext uri="{FF2B5EF4-FFF2-40B4-BE49-F238E27FC236}">
                <a16:creationId xmlns:a16="http://schemas.microsoft.com/office/drawing/2014/main" id="{8D33797E-E483-4B86-AD8F-9ACA15B2E181}"/>
              </a:ext>
            </a:extLst>
          </p:cNvPr>
          <p:cNvSpPr>
            <a:spLocks noGrp="1"/>
          </p:cNvSpPr>
          <p:nvPr>
            <p:ph idx="1"/>
          </p:nvPr>
        </p:nvSpPr>
        <p:spPr>
          <a:xfrm>
            <a:off x="4699818" y="640082"/>
            <a:ext cx="6848715" cy="2484884"/>
          </a:xfrm>
        </p:spPr>
        <p:txBody>
          <a:bodyPr anchor="ctr">
            <a:normAutofit/>
          </a:bodyPr>
          <a:lstStyle/>
          <a:p>
            <a:r>
              <a:rPr lang="en-US" sz="2000"/>
              <a:t>Dataset includes a total of 5783 rows and 11 columns</a:t>
            </a:r>
          </a:p>
          <a:p>
            <a:r>
              <a:rPr lang="en-US" sz="2000"/>
              <a:t>Data Information/types include 4 floats, 5 integers and 2 objects</a:t>
            </a:r>
          </a:p>
          <a:p>
            <a:endParaRPr lang="en-CA" sz="2000"/>
          </a:p>
        </p:txBody>
      </p:sp>
      <p:pic>
        <p:nvPicPr>
          <p:cNvPr id="6" name="Picture 5">
            <a:extLst>
              <a:ext uri="{FF2B5EF4-FFF2-40B4-BE49-F238E27FC236}">
                <a16:creationId xmlns:a16="http://schemas.microsoft.com/office/drawing/2014/main" id="{C4121EDB-7669-4FA7-A231-DAB9B8DA7AA5}"/>
              </a:ext>
            </a:extLst>
          </p:cNvPr>
          <p:cNvPicPr>
            <a:picLocks noChangeAspect="1"/>
          </p:cNvPicPr>
          <p:nvPr/>
        </p:nvPicPr>
        <p:blipFill>
          <a:blip r:embed="rId2"/>
          <a:stretch>
            <a:fillRect/>
          </a:stretch>
        </p:blipFill>
        <p:spPr>
          <a:xfrm>
            <a:off x="4713403" y="2772698"/>
            <a:ext cx="6288893" cy="3162336"/>
          </a:xfrm>
          <a:prstGeom prst="rect">
            <a:avLst/>
          </a:prstGeom>
        </p:spPr>
      </p:pic>
      <p:sp>
        <p:nvSpPr>
          <p:cNvPr id="4" name="Slide Number Placeholder 3">
            <a:extLst>
              <a:ext uri="{FF2B5EF4-FFF2-40B4-BE49-F238E27FC236}">
                <a16:creationId xmlns:a16="http://schemas.microsoft.com/office/drawing/2014/main" id="{24EC7A1D-92B6-48AF-BA4C-4871F3FB58BB}"/>
              </a:ext>
            </a:extLst>
          </p:cNvPr>
          <p:cNvSpPr>
            <a:spLocks noGrp="1"/>
          </p:cNvSpPr>
          <p:nvPr>
            <p:ph type="sldNum" sz="quarter" idx="12"/>
          </p:nvPr>
        </p:nvSpPr>
        <p:spPr>
          <a:xfrm>
            <a:off x="10534650" y="6356350"/>
            <a:ext cx="819150" cy="365125"/>
          </a:xfrm>
        </p:spPr>
        <p:txBody>
          <a:bodyPr>
            <a:normAutofit/>
          </a:bodyPr>
          <a:lstStyle/>
          <a:p>
            <a:pPr>
              <a:spcAft>
                <a:spcPts val="600"/>
              </a:spcAft>
            </a:pPr>
            <a:fld id="{E894BA4E-D38C-401C-9CCF-1D59D9C511C8}" type="slidenum">
              <a:rPr lang="en-CA">
                <a:solidFill>
                  <a:prstClr val="black">
                    <a:tint val="75000"/>
                  </a:prstClr>
                </a:solidFill>
              </a:rPr>
              <a:pPr>
                <a:spcAft>
                  <a:spcPts val="600"/>
                </a:spcAft>
              </a:pPr>
              <a:t>3</a:t>
            </a:fld>
            <a:endParaRPr lang="en-CA">
              <a:solidFill>
                <a:prstClr val="black">
                  <a:tint val="75000"/>
                </a:prstClr>
              </a:solidFill>
            </a:endParaRPr>
          </a:p>
        </p:txBody>
      </p:sp>
    </p:spTree>
    <p:extLst>
      <p:ext uri="{BB962C8B-B14F-4D97-AF65-F5344CB8AC3E}">
        <p14:creationId xmlns:p14="http://schemas.microsoft.com/office/powerpoint/2010/main" val="32923537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B0A19BDA-40B6-4DE7-81A4-6B1F1E40A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5">
            <a:extLst>
              <a:ext uri="{FF2B5EF4-FFF2-40B4-BE49-F238E27FC236}">
                <a16:creationId xmlns:a16="http://schemas.microsoft.com/office/drawing/2014/main" id="{0A628AD8-1356-4BF5-8A59-3549B2C7C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46">
            <a:extLst>
              <a:ext uri="{FF2B5EF4-FFF2-40B4-BE49-F238E27FC236}">
                <a16:creationId xmlns:a16="http://schemas.microsoft.com/office/drawing/2014/main" id="{9F2E6F73-36C2-4E56-AB0C-4D6936FF5D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47">
            <a:extLst>
              <a:ext uri="{FF2B5EF4-FFF2-40B4-BE49-F238E27FC236}">
                <a16:creationId xmlns:a16="http://schemas.microsoft.com/office/drawing/2014/main" id="{8AA5DD19-98A6-4E28-999C-2C074B9CBF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44">
            <a:extLst>
              <a:ext uri="{FF2B5EF4-FFF2-40B4-BE49-F238E27FC236}">
                <a16:creationId xmlns:a16="http://schemas.microsoft.com/office/drawing/2014/main" id="{5F24A71D-C0A9-49AC-B2D1-5A9EA2BD38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348538"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Rectangle 48">
            <a:extLst>
              <a:ext uri="{FF2B5EF4-FFF2-40B4-BE49-F238E27FC236}">
                <a16:creationId xmlns:a16="http://schemas.microsoft.com/office/drawing/2014/main" id="{99535B11-4A49-4A02-9CB6-3F8A601289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7033095"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D027E5D8-D175-4093-8A43-FE8C8579F122}"/>
              </a:ext>
            </a:extLst>
          </p:cNvPr>
          <p:cNvSpPr>
            <a:spLocks noGrp="1"/>
          </p:cNvSpPr>
          <p:nvPr>
            <p:ph type="title"/>
          </p:nvPr>
        </p:nvSpPr>
        <p:spPr>
          <a:xfrm>
            <a:off x="964760" y="804328"/>
            <a:ext cx="6091312" cy="1205821"/>
          </a:xfrm>
        </p:spPr>
        <p:txBody>
          <a:bodyPr>
            <a:normAutofit/>
          </a:bodyPr>
          <a:lstStyle/>
          <a:p>
            <a:r>
              <a:rPr lang="en-US" sz="4000">
                <a:solidFill>
                  <a:srgbClr val="FEFFFF"/>
                </a:solidFill>
              </a:rPr>
              <a:t>STEP 3: DATA CLEANING</a:t>
            </a:r>
            <a:endParaRPr lang="en-CA" sz="4000">
              <a:solidFill>
                <a:srgbClr val="FEFFFF"/>
              </a:solidFill>
            </a:endParaRPr>
          </a:p>
        </p:txBody>
      </p:sp>
      <p:pic>
        <p:nvPicPr>
          <p:cNvPr id="8" name="Picture 7">
            <a:extLst>
              <a:ext uri="{FF2B5EF4-FFF2-40B4-BE49-F238E27FC236}">
                <a16:creationId xmlns:a16="http://schemas.microsoft.com/office/drawing/2014/main" id="{EE4463D9-E625-4C2C-896A-CADC4B2D1E05}"/>
              </a:ext>
            </a:extLst>
          </p:cNvPr>
          <p:cNvPicPr>
            <a:picLocks noChangeAspect="1"/>
          </p:cNvPicPr>
          <p:nvPr/>
        </p:nvPicPr>
        <p:blipFill>
          <a:blip r:embed="rId2"/>
          <a:stretch>
            <a:fillRect/>
          </a:stretch>
        </p:blipFill>
        <p:spPr>
          <a:xfrm>
            <a:off x="8203933" y="837744"/>
            <a:ext cx="3343407" cy="1541457"/>
          </a:xfrm>
          <a:prstGeom prst="rect">
            <a:avLst/>
          </a:prstGeom>
        </p:spPr>
      </p:pic>
      <p:sp>
        <p:nvSpPr>
          <p:cNvPr id="3" name="Content Placeholder 2">
            <a:extLst>
              <a:ext uri="{FF2B5EF4-FFF2-40B4-BE49-F238E27FC236}">
                <a16:creationId xmlns:a16="http://schemas.microsoft.com/office/drawing/2014/main" id="{BBD4C4A3-31C8-4825-B313-7A04F453C26D}"/>
              </a:ext>
            </a:extLst>
          </p:cNvPr>
          <p:cNvSpPr>
            <a:spLocks noGrp="1"/>
          </p:cNvSpPr>
          <p:nvPr>
            <p:ph idx="1"/>
          </p:nvPr>
        </p:nvSpPr>
        <p:spPr>
          <a:xfrm>
            <a:off x="1282189" y="2494450"/>
            <a:ext cx="5773883" cy="3563159"/>
          </a:xfrm>
        </p:spPr>
        <p:txBody>
          <a:bodyPr>
            <a:normAutofit/>
          </a:bodyPr>
          <a:lstStyle/>
          <a:p>
            <a:r>
              <a:rPr lang="en-CA" sz="1500"/>
              <a:t>Removed the 533 rows that had duplicated loan_id</a:t>
            </a:r>
          </a:p>
          <a:p>
            <a:r>
              <a:rPr lang="en-CA" sz="1500"/>
              <a:t>Removed the rows containing NaNs for “monthly_income” since this column is an important factor in prediction. </a:t>
            </a:r>
          </a:p>
          <a:p>
            <a:r>
              <a:rPr lang="en-CA" sz="1500"/>
              <a:t>Target is the dependant variable</a:t>
            </a:r>
          </a:p>
          <a:p>
            <a:r>
              <a:rPr lang="en-CA" sz="1500"/>
              <a:t>Looking at the target column to see for how many the loan got rolled and not rolled (not rolled = 3413, rolled = 1460)</a:t>
            </a:r>
          </a:p>
          <a:p>
            <a:r>
              <a:rPr lang="en-CA" sz="1500"/>
              <a:t>Selected attributes include monthly_income, origination_score_band, TOB_Months, closing_principal_balance, original_loan_amount, original_loan_term, remaining_</a:t>
            </a:r>
            <a:r>
              <a:rPr lang="en-US" sz="1500"/>
              <a:t>loan_term.</a:t>
            </a:r>
            <a:endParaRPr lang="en-CA" sz="1500" dirty="0"/>
          </a:p>
        </p:txBody>
      </p:sp>
      <p:sp>
        <p:nvSpPr>
          <p:cNvPr id="4" name="Slide Number Placeholder 3">
            <a:extLst>
              <a:ext uri="{FF2B5EF4-FFF2-40B4-BE49-F238E27FC236}">
                <a16:creationId xmlns:a16="http://schemas.microsoft.com/office/drawing/2014/main" id="{0C65D138-5B18-47F7-A197-E95B59E90173}"/>
              </a:ext>
            </a:extLst>
          </p:cNvPr>
          <p:cNvSpPr>
            <a:spLocks noGrp="1"/>
          </p:cNvSpPr>
          <p:nvPr>
            <p:ph type="sldNum" sz="quarter" idx="12"/>
          </p:nvPr>
        </p:nvSpPr>
        <p:spPr>
          <a:xfrm>
            <a:off x="10707624" y="6382512"/>
            <a:ext cx="685800" cy="320040"/>
          </a:xfrm>
        </p:spPr>
        <p:txBody>
          <a:bodyPr>
            <a:normAutofit/>
          </a:bodyPr>
          <a:lstStyle/>
          <a:p>
            <a:pPr>
              <a:spcAft>
                <a:spcPts val="600"/>
              </a:spcAft>
            </a:pPr>
            <a:fld id="{E894BA4E-D38C-401C-9CCF-1D59D9C511C8}" type="slidenum">
              <a:rPr lang="en-CA" sz="1000" smtClean="0"/>
              <a:pPr>
                <a:spcAft>
                  <a:spcPts val="600"/>
                </a:spcAft>
              </a:pPr>
              <a:t>4</a:t>
            </a:fld>
            <a:endParaRPr lang="en-CA" sz="1000"/>
          </a:p>
        </p:txBody>
      </p:sp>
      <p:pic>
        <p:nvPicPr>
          <p:cNvPr id="18" name="Picture 17">
            <a:extLst>
              <a:ext uri="{FF2B5EF4-FFF2-40B4-BE49-F238E27FC236}">
                <a16:creationId xmlns:a16="http://schemas.microsoft.com/office/drawing/2014/main" id="{4607D46F-7694-445D-AB80-1D04D3A187F4}"/>
              </a:ext>
            </a:extLst>
          </p:cNvPr>
          <p:cNvPicPr>
            <a:picLocks noChangeAspect="1"/>
          </p:cNvPicPr>
          <p:nvPr/>
        </p:nvPicPr>
        <p:blipFill>
          <a:blip r:embed="rId3"/>
          <a:stretch>
            <a:fillRect/>
          </a:stretch>
        </p:blipFill>
        <p:spPr>
          <a:xfrm>
            <a:off x="7026635" y="2494059"/>
            <a:ext cx="4904809" cy="4243731"/>
          </a:xfrm>
          <a:prstGeom prst="rect">
            <a:avLst/>
          </a:prstGeom>
        </p:spPr>
      </p:pic>
    </p:spTree>
    <p:extLst>
      <p:ext uri="{BB962C8B-B14F-4D97-AF65-F5344CB8AC3E}">
        <p14:creationId xmlns:p14="http://schemas.microsoft.com/office/powerpoint/2010/main" val="3640547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B5FA7C47-B7C1-4D2E-AB49-ED23BA34BA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6">
            <a:extLst>
              <a:ext uri="{FF2B5EF4-FFF2-40B4-BE49-F238E27FC236}">
                <a16:creationId xmlns:a16="http://schemas.microsoft.com/office/drawing/2014/main" id="{596EE156-ABF1-4329-A6BA-03B4254E08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521144" y="911116"/>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Rectangle 8">
            <a:extLst>
              <a:ext uri="{FF2B5EF4-FFF2-40B4-BE49-F238E27FC236}">
                <a16:creationId xmlns:a16="http://schemas.microsoft.com/office/drawing/2014/main" id="{19B9933F-AAB3-444A-8BB5-9CA194A8B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1370435"/>
            <a:ext cx="527226"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7">
            <a:extLst>
              <a:ext uri="{FF2B5EF4-FFF2-40B4-BE49-F238E27FC236}">
                <a16:creationId xmlns:a16="http://schemas.microsoft.com/office/drawing/2014/main" id="{7D20183A-0B1D-4A1F-89B1-ADBEDBC6E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00164" y="643467"/>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Rectangle 8">
            <a:extLst>
              <a:ext uri="{FF2B5EF4-FFF2-40B4-BE49-F238E27FC236}">
                <a16:creationId xmlns:a16="http://schemas.microsoft.com/office/drawing/2014/main" id="{131031D3-26CD-4214-A9A4-5857EFA15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95529" y="644382"/>
            <a:ext cx="3856024"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6C2D8EF4-82EA-4D0F-8BCC-275ED1B8A58B}"/>
              </a:ext>
            </a:extLst>
          </p:cNvPr>
          <p:cNvSpPr>
            <a:spLocks noGrp="1"/>
          </p:cNvSpPr>
          <p:nvPr>
            <p:ph type="title"/>
          </p:nvPr>
        </p:nvSpPr>
        <p:spPr>
          <a:xfrm>
            <a:off x="1146879" y="998002"/>
            <a:ext cx="3182940" cy="1471959"/>
          </a:xfrm>
        </p:spPr>
        <p:txBody>
          <a:bodyPr>
            <a:normAutofit/>
          </a:bodyPr>
          <a:lstStyle/>
          <a:p>
            <a:r>
              <a:rPr lang="en-CA" sz="3600" b="1" dirty="0">
                <a:solidFill>
                  <a:srgbClr val="FFFFFF"/>
                </a:solidFill>
              </a:rPr>
              <a:t>DATA CLEANING</a:t>
            </a:r>
          </a:p>
        </p:txBody>
      </p:sp>
      <p:sp>
        <p:nvSpPr>
          <p:cNvPr id="3" name="Content Placeholder 2">
            <a:extLst>
              <a:ext uri="{FF2B5EF4-FFF2-40B4-BE49-F238E27FC236}">
                <a16:creationId xmlns:a16="http://schemas.microsoft.com/office/drawing/2014/main" id="{B7DD1E91-2BB7-4549-93F8-278BE1F7F0A5}"/>
              </a:ext>
            </a:extLst>
          </p:cNvPr>
          <p:cNvSpPr>
            <a:spLocks noGrp="1"/>
          </p:cNvSpPr>
          <p:nvPr>
            <p:ph idx="1"/>
          </p:nvPr>
        </p:nvSpPr>
        <p:spPr>
          <a:xfrm>
            <a:off x="1139635" y="2546161"/>
            <a:ext cx="3200451" cy="2985929"/>
          </a:xfrm>
        </p:spPr>
        <p:txBody>
          <a:bodyPr anchor="t">
            <a:normAutofit fontScale="92500" lnSpcReduction="20000"/>
          </a:bodyPr>
          <a:lstStyle/>
          <a:p>
            <a:r>
              <a:rPr lang="en-CA" sz="2400" dirty="0"/>
              <a:t>Removed the </a:t>
            </a:r>
            <a:r>
              <a:rPr lang="en-CA" sz="2400" dirty="0" err="1"/>
              <a:t>load_id</a:t>
            </a:r>
            <a:r>
              <a:rPr lang="en-CA" sz="2400" dirty="0"/>
              <a:t> from the dataset</a:t>
            </a:r>
          </a:p>
          <a:p>
            <a:endParaRPr lang="en-CA" sz="2400" dirty="0">
              <a:solidFill>
                <a:srgbClr val="FEFFFF"/>
              </a:solidFill>
            </a:endParaRPr>
          </a:p>
          <a:p>
            <a:r>
              <a:rPr lang="en-CA" sz="2400" dirty="0"/>
              <a:t>Removed columns “product” and “</a:t>
            </a:r>
            <a:r>
              <a:rPr lang="en-CA" sz="2400" dirty="0" err="1"/>
              <a:t>delq_history</a:t>
            </a:r>
            <a:r>
              <a:rPr lang="en-CA" sz="2400" dirty="0"/>
              <a:t>” which their data type wasn’t compatible with the data requirement for selected models. </a:t>
            </a:r>
          </a:p>
          <a:p>
            <a:endParaRPr lang="en-CA" sz="2400" dirty="0">
              <a:solidFill>
                <a:srgbClr val="FEFFFF"/>
              </a:solidFill>
            </a:endParaRPr>
          </a:p>
        </p:txBody>
      </p:sp>
      <p:pic>
        <p:nvPicPr>
          <p:cNvPr id="5" name="Picture 4">
            <a:extLst>
              <a:ext uri="{FF2B5EF4-FFF2-40B4-BE49-F238E27FC236}">
                <a16:creationId xmlns:a16="http://schemas.microsoft.com/office/drawing/2014/main" id="{93CE2454-3090-4396-8AC6-2B1D3FF7A530}"/>
              </a:ext>
            </a:extLst>
          </p:cNvPr>
          <p:cNvPicPr>
            <a:picLocks noChangeAspect="1"/>
          </p:cNvPicPr>
          <p:nvPr/>
        </p:nvPicPr>
        <p:blipFill>
          <a:blip r:embed="rId3"/>
          <a:stretch>
            <a:fillRect/>
          </a:stretch>
        </p:blipFill>
        <p:spPr>
          <a:xfrm>
            <a:off x="4998268" y="643467"/>
            <a:ext cx="6539075" cy="2730063"/>
          </a:xfrm>
          <a:prstGeom prst="rect">
            <a:avLst/>
          </a:prstGeom>
        </p:spPr>
      </p:pic>
      <p:sp>
        <p:nvSpPr>
          <p:cNvPr id="4" name="Slide Number Placeholder 3">
            <a:extLst>
              <a:ext uri="{FF2B5EF4-FFF2-40B4-BE49-F238E27FC236}">
                <a16:creationId xmlns:a16="http://schemas.microsoft.com/office/drawing/2014/main" id="{788E2B67-117F-495B-9DC5-7C009478DC6D}"/>
              </a:ext>
            </a:extLst>
          </p:cNvPr>
          <p:cNvSpPr>
            <a:spLocks noGrp="1"/>
          </p:cNvSpPr>
          <p:nvPr>
            <p:ph type="sldNum" sz="quarter" idx="12"/>
          </p:nvPr>
        </p:nvSpPr>
        <p:spPr>
          <a:xfrm>
            <a:off x="10707624" y="6382512"/>
            <a:ext cx="685800" cy="320040"/>
          </a:xfrm>
        </p:spPr>
        <p:txBody>
          <a:bodyPr anchor="ctr">
            <a:normAutofit/>
          </a:bodyPr>
          <a:lstStyle/>
          <a:p>
            <a:pPr>
              <a:spcAft>
                <a:spcPts val="600"/>
              </a:spcAft>
            </a:pPr>
            <a:fld id="{E894BA4E-D38C-401C-9CCF-1D59D9C511C8}" type="slidenum">
              <a:rPr lang="en-CA" sz="1000"/>
              <a:pPr>
                <a:spcAft>
                  <a:spcPts val="600"/>
                </a:spcAft>
              </a:pPr>
              <a:t>5</a:t>
            </a:fld>
            <a:endParaRPr lang="en-CA" sz="1000"/>
          </a:p>
        </p:txBody>
      </p:sp>
      <p:pic>
        <p:nvPicPr>
          <p:cNvPr id="15" name="Picture 14">
            <a:extLst>
              <a:ext uri="{FF2B5EF4-FFF2-40B4-BE49-F238E27FC236}">
                <a16:creationId xmlns:a16="http://schemas.microsoft.com/office/drawing/2014/main" id="{42E51F65-DA39-4FDF-AC4E-F586D3AC1582}"/>
              </a:ext>
            </a:extLst>
          </p:cNvPr>
          <p:cNvPicPr>
            <a:picLocks noChangeAspect="1"/>
          </p:cNvPicPr>
          <p:nvPr/>
        </p:nvPicPr>
        <p:blipFill>
          <a:blip r:embed="rId4"/>
          <a:stretch>
            <a:fillRect/>
          </a:stretch>
        </p:blipFill>
        <p:spPr>
          <a:xfrm>
            <a:off x="5376684" y="3542782"/>
            <a:ext cx="5581607" cy="2353246"/>
          </a:xfrm>
          <a:prstGeom prst="rect">
            <a:avLst/>
          </a:prstGeom>
        </p:spPr>
      </p:pic>
    </p:spTree>
    <p:extLst>
      <p:ext uri="{BB962C8B-B14F-4D97-AF65-F5344CB8AC3E}">
        <p14:creationId xmlns:p14="http://schemas.microsoft.com/office/powerpoint/2010/main" val="41663652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08E89D5E-1885-4160-AC77-CC471DD1D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8A7B85-F7C4-4642-B690-D06130CC0322}"/>
              </a:ext>
            </a:extLst>
          </p:cNvPr>
          <p:cNvSpPr>
            <a:spLocks noGrp="1"/>
          </p:cNvSpPr>
          <p:nvPr>
            <p:ph type="title"/>
          </p:nvPr>
        </p:nvSpPr>
        <p:spPr>
          <a:xfrm>
            <a:off x="943277" y="712269"/>
            <a:ext cx="3370998" cy="5502264"/>
          </a:xfrm>
        </p:spPr>
        <p:txBody>
          <a:bodyPr>
            <a:normAutofit/>
          </a:bodyPr>
          <a:lstStyle/>
          <a:p>
            <a:r>
              <a:rPr lang="en-CA" b="1">
                <a:solidFill>
                  <a:srgbClr val="FFFFFF"/>
                </a:solidFill>
              </a:rPr>
              <a:t>Selected classifiers</a:t>
            </a:r>
          </a:p>
        </p:txBody>
      </p:sp>
      <p:cxnSp>
        <p:nvCxnSpPr>
          <p:cNvPr id="25" name="Straight Connector 24">
            <a:extLst>
              <a:ext uri="{FF2B5EF4-FFF2-40B4-BE49-F238E27FC236}">
                <a16:creationId xmlns:a16="http://schemas.microsoft.com/office/drawing/2014/main" id="{550D2BD1-98F9-412D-905B-3A843EF4078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585216" y="2971800"/>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3" name="Slide Number Placeholder 2">
            <a:extLst>
              <a:ext uri="{FF2B5EF4-FFF2-40B4-BE49-F238E27FC236}">
                <a16:creationId xmlns:a16="http://schemas.microsoft.com/office/drawing/2014/main" id="{1AE8EA19-E787-4883-8CE8-CF52580CF6BF}"/>
              </a:ext>
            </a:extLst>
          </p:cNvPr>
          <p:cNvSpPr>
            <a:spLocks noGrp="1"/>
          </p:cNvSpPr>
          <p:nvPr>
            <p:ph type="sldNum" sz="quarter" idx="12"/>
          </p:nvPr>
        </p:nvSpPr>
        <p:spPr>
          <a:xfrm>
            <a:off x="8610600" y="6356350"/>
            <a:ext cx="2743200" cy="365125"/>
          </a:xfrm>
        </p:spPr>
        <p:txBody>
          <a:bodyPr>
            <a:normAutofit/>
          </a:bodyPr>
          <a:lstStyle/>
          <a:p>
            <a:pPr>
              <a:spcAft>
                <a:spcPts val="600"/>
              </a:spcAft>
            </a:pPr>
            <a:fld id="{E894BA4E-D38C-401C-9CCF-1D59D9C511C8}" type="slidenum">
              <a:rPr lang="en-CA">
                <a:solidFill>
                  <a:schemeClr val="tx1">
                    <a:lumMod val="75000"/>
                    <a:lumOff val="25000"/>
                    <a:alpha val="70000"/>
                  </a:schemeClr>
                </a:solidFill>
              </a:rPr>
              <a:pPr>
                <a:spcAft>
                  <a:spcPts val="600"/>
                </a:spcAft>
              </a:pPr>
              <a:t>6</a:t>
            </a:fld>
            <a:endParaRPr lang="en-CA">
              <a:solidFill>
                <a:schemeClr val="tx1">
                  <a:lumMod val="75000"/>
                  <a:lumOff val="25000"/>
                  <a:alpha val="70000"/>
                </a:schemeClr>
              </a:solidFill>
            </a:endParaRPr>
          </a:p>
        </p:txBody>
      </p:sp>
      <p:graphicFrame>
        <p:nvGraphicFramePr>
          <p:cNvPr id="17" name="Content Placeholder 2">
            <a:extLst>
              <a:ext uri="{FF2B5EF4-FFF2-40B4-BE49-F238E27FC236}">
                <a16:creationId xmlns:a16="http://schemas.microsoft.com/office/drawing/2014/main" id="{1622E7D8-7359-AAB4-4ED1-6F5679B5AD8D}"/>
              </a:ext>
            </a:extLst>
          </p:cNvPr>
          <p:cNvGraphicFramePr>
            <a:graphicFrameLocks noGrp="1"/>
          </p:cNvGraphicFramePr>
          <p:nvPr>
            <p:ph idx="1"/>
            <p:extLst>
              <p:ext uri="{D42A27DB-BD31-4B8C-83A1-F6EECF244321}">
                <p14:modId xmlns:p14="http://schemas.microsoft.com/office/powerpoint/2010/main" val="448227577"/>
              </p:ext>
            </p:extLst>
          </p:nvPr>
        </p:nvGraphicFramePr>
        <p:xfrm>
          <a:off x="5280025" y="642938"/>
          <a:ext cx="6269038" cy="55721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823243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6" name="Rectangle 75">
            <a:extLst>
              <a:ext uri="{FF2B5EF4-FFF2-40B4-BE49-F238E27FC236}">
                <a16:creationId xmlns:a16="http://schemas.microsoft.com/office/drawing/2014/main" id="{7E0DC0F3-E144-463E-88B2-409384AEEE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Freeform 6">
            <a:extLst>
              <a:ext uri="{FF2B5EF4-FFF2-40B4-BE49-F238E27FC236}">
                <a16:creationId xmlns:a16="http://schemas.microsoft.com/office/drawing/2014/main" id="{13A8998A-DE1B-4FAE-820A-8A8B3A7B2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608003" y="900814"/>
            <a:ext cx="759618"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0" name="Freeform 7">
            <a:extLst>
              <a:ext uri="{FF2B5EF4-FFF2-40B4-BE49-F238E27FC236}">
                <a16:creationId xmlns:a16="http://schemas.microsoft.com/office/drawing/2014/main" id="{39EBA89E-988C-457C-8BDF-3AAB4D9C58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608004" y="633165"/>
            <a:ext cx="482654"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2" name="Rectangle 81">
            <a:extLst>
              <a:ext uri="{FF2B5EF4-FFF2-40B4-BE49-F238E27FC236}">
                <a16:creationId xmlns:a16="http://schemas.microsoft.com/office/drawing/2014/main" id="{F7F6B76E-48DD-46FC-A900-366468BBE2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142" y="638342"/>
            <a:ext cx="5435054" cy="5257799"/>
          </a:xfrm>
          <a:prstGeom prst="rect">
            <a:avLst/>
          </a:prstGeom>
          <a:solidFill>
            <a:srgbClr val="FEFFFF"/>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
            <a:extLst>
              <a:ext uri="{FF2B5EF4-FFF2-40B4-BE49-F238E27FC236}">
                <a16:creationId xmlns:a16="http://schemas.microsoft.com/office/drawing/2014/main" id="{313DBE6E-A8BE-42BD-A187-65E0DDA0D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66816" y="1357618"/>
            <a:ext cx="5182056"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A64EA09B-3C46-4C39-AED2-7068F0D8AC62}"/>
              </a:ext>
            </a:extLst>
          </p:cNvPr>
          <p:cNvSpPr>
            <a:spLocks noGrp="1"/>
          </p:cNvSpPr>
          <p:nvPr>
            <p:ph type="title"/>
          </p:nvPr>
        </p:nvSpPr>
        <p:spPr>
          <a:xfrm>
            <a:off x="6697928" y="1702959"/>
            <a:ext cx="4558191" cy="1283186"/>
          </a:xfrm>
        </p:spPr>
        <p:txBody>
          <a:bodyPr>
            <a:normAutofit fontScale="90000"/>
          </a:bodyPr>
          <a:lstStyle/>
          <a:p>
            <a:r>
              <a:rPr lang="en-CA" sz="3600" b="1" dirty="0">
                <a:solidFill>
                  <a:srgbClr val="FEFFFF"/>
                </a:solidFill>
              </a:rPr>
              <a:t>Support Vector Machine - Model efficiency</a:t>
            </a:r>
          </a:p>
        </p:txBody>
      </p:sp>
      <p:sp>
        <p:nvSpPr>
          <p:cNvPr id="3" name="Content Placeholder 2">
            <a:extLst>
              <a:ext uri="{FF2B5EF4-FFF2-40B4-BE49-F238E27FC236}">
                <a16:creationId xmlns:a16="http://schemas.microsoft.com/office/drawing/2014/main" id="{81045B70-9D2C-4DBB-BD84-8E01360B481B}"/>
              </a:ext>
            </a:extLst>
          </p:cNvPr>
          <p:cNvSpPr>
            <a:spLocks noGrp="1"/>
          </p:cNvSpPr>
          <p:nvPr>
            <p:ph idx="1"/>
          </p:nvPr>
        </p:nvSpPr>
        <p:spPr>
          <a:xfrm>
            <a:off x="6691056" y="3234881"/>
            <a:ext cx="4558191" cy="2819365"/>
          </a:xfrm>
        </p:spPr>
        <p:txBody>
          <a:bodyPr anchor="t">
            <a:normAutofit/>
          </a:bodyPr>
          <a:lstStyle/>
          <a:p>
            <a:r>
              <a:rPr lang="en-CA" sz="2400">
                <a:solidFill>
                  <a:srgbClr val="FEFFFF"/>
                </a:solidFill>
              </a:rPr>
              <a:t>Used accuracy score to measure the model’s efficiency</a:t>
            </a:r>
          </a:p>
          <a:p>
            <a:r>
              <a:rPr lang="en-CA" sz="2400">
                <a:solidFill>
                  <a:srgbClr val="FEFFFF"/>
                </a:solidFill>
              </a:rPr>
              <a:t>Accuracy of the model = 0.700. </a:t>
            </a:r>
          </a:p>
          <a:p>
            <a:endParaRPr lang="en-CA" sz="2400">
              <a:solidFill>
                <a:srgbClr val="FEFFFF"/>
              </a:solidFill>
            </a:endParaRPr>
          </a:p>
        </p:txBody>
      </p:sp>
      <p:sp>
        <p:nvSpPr>
          <p:cNvPr id="4" name="Slide Number Placeholder 3">
            <a:extLst>
              <a:ext uri="{FF2B5EF4-FFF2-40B4-BE49-F238E27FC236}">
                <a16:creationId xmlns:a16="http://schemas.microsoft.com/office/drawing/2014/main" id="{01758BB5-BAFC-4D28-86D2-474A95B3BA80}"/>
              </a:ext>
            </a:extLst>
          </p:cNvPr>
          <p:cNvSpPr>
            <a:spLocks noGrp="1"/>
          </p:cNvSpPr>
          <p:nvPr>
            <p:ph type="sldNum" sz="quarter" idx="12"/>
          </p:nvPr>
        </p:nvSpPr>
        <p:spPr>
          <a:xfrm>
            <a:off x="10709589" y="6222097"/>
            <a:ext cx="682311" cy="320040"/>
          </a:xfrm>
        </p:spPr>
        <p:txBody>
          <a:bodyPr anchor="ctr">
            <a:normAutofit/>
          </a:bodyPr>
          <a:lstStyle/>
          <a:p>
            <a:pPr>
              <a:spcAft>
                <a:spcPts val="600"/>
              </a:spcAft>
            </a:pPr>
            <a:fld id="{E894BA4E-D38C-401C-9CCF-1D59D9C511C8}" type="slidenum">
              <a:rPr lang="en-CA" sz="1000">
                <a:solidFill>
                  <a:srgbClr val="FEFFFF"/>
                </a:solidFill>
              </a:rPr>
              <a:pPr>
                <a:spcAft>
                  <a:spcPts val="600"/>
                </a:spcAft>
              </a:pPr>
              <a:t>7</a:t>
            </a:fld>
            <a:endParaRPr lang="en-CA" sz="1000">
              <a:solidFill>
                <a:srgbClr val="FEFFFF"/>
              </a:solidFill>
            </a:endParaRPr>
          </a:p>
        </p:txBody>
      </p:sp>
      <p:pic>
        <p:nvPicPr>
          <p:cNvPr id="6" name="Picture 5">
            <a:extLst>
              <a:ext uri="{FF2B5EF4-FFF2-40B4-BE49-F238E27FC236}">
                <a16:creationId xmlns:a16="http://schemas.microsoft.com/office/drawing/2014/main" id="{057386CE-5BF4-4C44-B295-7DD5999656A5}"/>
              </a:ext>
            </a:extLst>
          </p:cNvPr>
          <p:cNvPicPr>
            <a:picLocks noChangeAspect="1"/>
          </p:cNvPicPr>
          <p:nvPr/>
        </p:nvPicPr>
        <p:blipFill>
          <a:blip r:embed="rId2"/>
          <a:stretch>
            <a:fillRect/>
          </a:stretch>
        </p:blipFill>
        <p:spPr>
          <a:xfrm>
            <a:off x="942753" y="2286001"/>
            <a:ext cx="4662712" cy="3017098"/>
          </a:xfrm>
          <a:prstGeom prst="rect">
            <a:avLst/>
          </a:prstGeom>
        </p:spPr>
      </p:pic>
    </p:spTree>
    <p:extLst>
      <p:ext uri="{BB962C8B-B14F-4D97-AF65-F5344CB8AC3E}">
        <p14:creationId xmlns:p14="http://schemas.microsoft.com/office/powerpoint/2010/main" val="33962922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81AEB8A9-B768-4E30-BA55-D919E6687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01" y="-2"/>
            <a:ext cx="4069936" cy="6858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9542EF0-BEB8-45F5-BA33-0AA95759AD5C}"/>
              </a:ext>
            </a:extLst>
          </p:cNvPr>
          <p:cNvSpPr>
            <a:spLocks noGrp="1"/>
          </p:cNvSpPr>
          <p:nvPr>
            <p:ph type="title"/>
          </p:nvPr>
        </p:nvSpPr>
        <p:spPr>
          <a:xfrm>
            <a:off x="643467" y="640080"/>
            <a:ext cx="3096427" cy="5613236"/>
          </a:xfrm>
        </p:spPr>
        <p:txBody>
          <a:bodyPr vert="horz" lIns="91440" tIns="45720" rIns="91440" bIns="45720" rtlCol="0" anchor="ctr">
            <a:normAutofit/>
          </a:bodyPr>
          <a:lstStyle/>
          <a:p>
            <a:r>
              <a:rPr lang="en-US" b="1" kern="1200">
                <a:solidFill>
                  <a:srgbClr val="FFFFFF"/>
                </a:solidFill>
                <a:latin typeface="+mj-lt"/>
                <a:ea typeface="+mj-ea"/>
                <a:cs typeface="+mj-cs"/>
              </a:rPr>
              <a:t>Random Forest </a:t>
            </a:r>
          </a:p>
        </p:txBody>
      </p:sp>
      <p:sp>
        <p:nvSpPr>
          <p:cNvPr id="12" name="Content Placeholder 11">
            <a:extLst>
              <a:ext uri="{FF2B5EF4-FFF2-40B4-BE49-F238E27FC236}">
                <a16:creationId xmlns:a16="http://schemas.microsoft.com/office/drawing/2014/main" id="{6E8EC4A4-E7E3-47E6-B8ED-001DF7161475}"/>
              </a:ext>
            </a:extLst>
          </p:cNvPr>
          <p:cNvSpPr>
            <a:spLocks noGrp="1"/>
          </p:cNvSpPr>
          <p:nvPr>
            <p:ph idx="1"/>
          </p:nvPr>
        </p:nvSpPr>
        <p:spPr>
          <a:xfrm>
            <a:off x="4699818" y="640082"/>
            <a:ext cx="6848715" cy="2484884"/>
          </a:xfrm>
        </p:spPr>
        <p:txBody>
          <a:bodyPr vert="horz" lIns="91440" tIns="45720" rIns="91440" bIns="45720" rtlCol="0" anchor="ctr">
            <a:normAutofit/>
          </a:bodyPr>
          <a:lstStyle/>
          <a:p>
            <a:pPr>
              <a:spcAft>
                <a:spcPts val="600"/>
              </a:spcAft>
            </a:pPr>
            <a:r>
              <a:rPr lang="en-US" sz="2000" dirty="0"/>
              <a:t>Accuracy = 0.82</a:t>
            </a:r>
          </a:p>
        </p:txBody>
      </p:sp>
      <p:pic>
        <p:nvPicPr>
          <p:cNvPr id="19" name="Picture 18">
            <a:extLst>
              <a:ext uri="{FF2B5EF4-FFF2-40B4-BE49-F238E27FC236}">
                <a16:creationId xmlns:a16="http://schemas.microsoft.com/office/drawing/2014/main" id="{F480415D-8DBF-4720-B5A0-02F378331F00}"/>
              </a:ext>
            </a:extLst>
          </p:cNvPr>
          <p:cNvPicPr>
            <a:picLocks noChangeAspect="1"/>
          </p:cNvPicPr>
          <p:nvPr/>
        </p:nvPicPr>
        <p:blipFill>
          <a:blip r:embed="rId2"/>
          <a:stretch>
            <a:fillRect/>
          </a:stretch>
        </p:blipFill>
        <p:spPr>
          <a:xfrm>
            <a:off x="4654297" y="2756728"/>
            <a:ext cx="6894236" cy="2481924"/>
          </a:xfrm>
          <a:prstGeom prst="rect">
            <a:avLst/>
          </a:prstGeom>
        </p:spPr>
      </p:pic>
      <p:sp>
        <p:nvSpPr>
          <p:cNvPr id="3" name="Slide Number Placeholder 2">
            <a:extLst>
              <a:ext uri="{FF2B5EF4-FFF2-40B4-BE49-F238E27FC236}">
                <a16:creationId xmlns:a16="http://schemas.microsoft.com/office/drawing/2014/main" id="{911AD594-BD60-4DFA-88DA-182A3BA05B73}"/>
              </a:ext>
            </a:extLst>
          </p:cNvPr>
          <p:cNvSpPr>
            <a:spLocks noGrp="1"/>
          </p:cNvSpPr>
          <p:nvPr>
            <p:ph type="sldNum" sz="quarter" idx="12"/>
          </p:nvPr>
        </p:nvSpPr>
        <p:spPr>
          <a:xfrm>
            <a:off x="10534650" y="6356350"/>
            <a:ext cx="819150" cy="365125"/>
          </a:xfrm>
        </p:spPr>
        <p:txBody>
          <a:bodyPr vert="horz" lIns="91440" tIns="45720" rIns="91440" bIns="45720" rtlCol="0" anchor="ctr">
            <a:normAutofit/>
          </a:bodyPr>
          <a:lstStyle/>
          <a:p>
            <a:pPr>
              <a:spcAft>
                <a:spcPts val="600"/>
              </a:spcAft>
            </a:pPr>
            <a:fld id="{E894BA4E-D38C-401C-9CCF-1D59D9C511C8}" type="slidenum">
              <a:rPr lang="en-US">
                <a:solidFill>
                  <a:prstClr val="black">
                    <a:tint val="75000"/>
                  </a:prstClr>
                </a:solidFill>
              </a:rPr>
              <a:pPr>
                <a:spcAft>
                  <a:spcPts val="600"/>
                </a:spcAft>
              </a:pPr>
              <a:t>8</a:t>
            </a:fld>
            <a:endParaRPr lang="en-US">
              <a:solidFill>
                <a:prstClr val="black">
                  <a:tint val="75000"/>
                </a:prstClr>
              </a:solidFill>
            </a:endParaRPr>
          </a:p>
        </p:txBody>
      </p:sp>
    </p:spTree>
    <p:extLst>
      <p:ext uri="{BB962C8B-B14F-4D97-AF65-F5344CB8AC3E}">
        <p14:creationId xmlns:p14="http://schemas.microsoft.com/office/powerpoint/2010/main" val="9968157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DD38EE57-B708-47C9-A4A4-E25F09FAB0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57A28182-58A5-4DBB-8F64-BD944BCA81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9710" y="635715"/>
            <a:ext cx="11142208" cy="2482136"/>
            <a:chOff x="409710" y="635715"/>
            <a:chExt cx="11142208" cy="2482136"/>
          </a:xfrm>
        </p:grpSpPr>
        <p:sp>
          <p:nvSpPr>
            <p:cNvPr id="25" name="Freeform 44">
              <a:extLst>
                <a:ext uri="{FF2B5EF4-FFF2-40B4-BE49-F238E27FC236}">
                  <a16:creationId xmlns:a16="http://schemas.microsoft.com/office/drawing/2014/main" id="{E4A9080E-7BA6-45FC-8677-8B9D5F4DAF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45">
              <a:extLst>
                <a:ext uri="{FF2B5EF4-FFF2-40B4-BE49-F238E27FC236}">
                  <a16:creationId xmlns:a16="http://schemas.microsoft.com/office/drawing/2014/main" id="{2163D516-75D4-4DE0-AC27-63719125AE5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46">
              <a:extLst>
                <a:ext uri="{FF2B5EF4-FFF2-40B4-BE49-F238E27FC236}">
                  <a16:creationId xmlns:a16="http://schemas.microsoft.com/office/drawing/2014/main" id="{E74A26A5-C23A-46D4-B0FF-155FB383462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47">
              <a:extLst>
                <a:ext uri="{FF2B5EF4-FFF2-40B4-BE49-F238E27FC236}">
                  <a16:creationId xmlns:a16="http://schemas.microsoft.com/office/drawing/2014/main" id="{08E0243F-1062-43C6-AD04-130DFF66840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Rectangle 28">
              <a:extLst>
                <a:ext uri="{FF2B5EF4-FFF2-40B4-BE49-F238E27FC236}">
                  <a16:creationId xmlns:a16="http://schemas.microsoft.com/office/drawing/2014/main" id="{94C5517B-1B0F-47AA-93A5-36718996986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AAA162EA-F792-4FA2-A3F9-D09F3426C88D}"/>
              </a:ext>
            </a:extLst>
          </p:cNvPr>
          <p:cNvSpPr>
            <a:spLocks noGrp="1"/>
          </p:cNvSpPr>
          <p:nvPr>
            <p:ph type="title"/>
          </p:nvPr>
        </p:nvSpPr>
        <p:spPr>
          <a:xfrm>
            <a:off x="1047280" y="759805"/>
            <a:ext cx="10306520" cy="1325563"/>
          </a:xfrm>
        </p:spPr>
        <p:txBody>
          <a:bodyPr>
            <a:normAutofit/>
          </a:bodyPr>
          <a:lstStyle/>
          <a:p>
            <a:r>
              <a:rPr lang="en-CA" sz="4000" b="1" dirty="0">
                <a:solidFill>
                  <a:srgbClr val="FFFFFF"/>
                </a:solidFill>
              </a:rPr>
              <a:t>STEP 4: DATA PREPARATION/MODELLING </a:t>
            </a:r>
          </a:p>
        </p:txBody>
      </p:sp>
      <p:sp>
        <p:nvSpPr>
          <p:cNvPr id="3" name="Content Placeholder 2">
            <a:extLst>
              <a:ext uri="{FF2B5EF4-FFF2-40B4-BE49-F238E27FC236}">
                <a16:creationId xmlns:a16="http://schemas.microsoft.com/office/drawing/2014/main" id="{4B994327-7033-4647-9A16-98A10695D5B8}"/>
              </a:ext>
            </a:extLst>
          </p:cNvPr>
          <p:cNvSpPr>
            <a:spLocks noGrp="1"/>
          </p:cNvSpPr>
          <p:nvPr>
            <p:ph idx="1"/>
          </p:nvPr>
        </p:nvSpPr>
        <p:spPr>
          <a:xfrm>
            <a:off x="1424904" y="2494450"/>
            <a:ext cx="4053545" cy="3563159"/>
          </a:xfrm>
        </p:spPr>
        <p:txBody>
          <a:bodyPr>
            <a:normAutofit/>
          </a:bodyPr>
          <a:lstStyle/>
          <a:p>
            <a:r>
              <a:rPr lang="en-CA" sz="2400" dirty="0"/>
              <a:t>Split dataset into training and test sets using train_test_split method from </a:t>
            </a:r>
            <a:r>
              <a:rPr lang="en-CA" sz="2400" dirty="0" err="1"/>
              <a:t>sklearn</a:t>
            </a:r>
            <a:r>
              <a:rPr lang="en-CA" sz="2400" dirty="0"/>
              <a:t> library using ratio 20 to 80 percent.</a:t>
            </a:r>
          </a:p>
          <a:p>
            <a:r>
              <a:rPr lang="en-CA" sz="2400" dirty="0"/>
              <a:t>Testing models for the tests and train(actual and predicted)</a:t>
            </a:r>
          </a:p>
        </p:txBody>
      </p:sp>
      <p:sp>
        <p:nvSpPr>
          <p:cNvPr id="4" name="Slide Number Placeholder 3">
            <a:extLst>
              <a:ext uri="{FF2B5EF4-FFF2-40B4-BE49-F238E27FC236}">
                <a16:creationId xmlns:a16="http://schemas.microsoft.com/office/drawing/2014/main" id="{ACA849AB-BC1D-4BAA-BE1D-6579ED3AF667}"/>
              </a:ext>
            </a:extLst>
          </p:cNvPr>
          <p:cNvSpPr>
            <a:spLocks noGrp="1"/>
          </p:cNvSpPr>
          <p:nvPr>
            <p:ph type="sldNum" sz="quarter" idx="12"/>
          </p:nvPr>
        </p:nvSpPr>
        <p:spPr>
          <a:xfrm>
            <a:off x="10707624" y="6382512"/>
            <a:ext cx="685800" cy="320040"/>
          </a:xfrm>
        </p:spPr>
        <p:txBody>
          <a:bodyPr>
            <a:normAutofit/>
          </a:bodyPr>
          <a:lstStyle/>
          <a:p>
            <a:pPr>
              <a:spcAft>
                <a:spcPts val="600"/>
              </a:spcAft>
            </a:pPr>
            <a:fld id="{E894BA4E-D38C-401C-9CCF-1D59D9C511C8}" type="slidenum">
              <a:rPr lang="en-CA" sz="1000"/>
              <a:pPr>
                <a:spcAft>
                  <a:spcPts val="600"/>
                </a:spcAft>
              </a:pPr>
              <a:t>9</a:t>
            </a:fld>
            <a:endParaRPr lang="en-CA" sz="1000"/>
          </a:p>
        </p:txBody>
      </p:sp>
      <p:pic>
        <p:nvPicPr>
          <p:cNvPr id="7" name="Picture 6">
            <a:extLst>
              <a:ext uri="{FF2B5EF4-FFF2-40B4-BE49-F238E27FC236}">
                <a16:creationId xmlns:a16="http://schemas.microsoft.com/office/drawing/2014/main" id="{5239BA22-6014-4E73-8A6F-25FAF10F348A}"/>
              </a:ext>
            </a:extLst>
          </p:cNvPr>
          <p:cNvPicPr>
            <a:picLocks noChangeAspect="1"/>
          </p:cNvPicPr>
          <p:nvPr/>
        </p:nvPicPr>
        <p:blipFill>
          <a:blip r:embed="rId3"/>
          <a:stretch>
            <a:fillRect/>
          </a:stretch>
        </p:blipFill>
        <p:spPr>
          <a:xfrm>
            <a:off x="5684337" y="2289140"/>
            <a:ext cx="6298726" cy="1104900"/>
          </a:xfrm>
          <a:prstGeom prst="rect">
            <a:avLst/>
          </a:prstGeom>
        </p:spPr>
      </p:pic>
      <p:pic>
        <p:nvPicPr>
          <p:cNvPr id="9" name="Picture 8">
            <a:extLst>
              <a:ext uri="{FF2B5EF4-FFF2-40B4-BE49-F238E27FC236}">
                <a16:creationId xmlns:a16="http://schemas.microsoft.com/office/drawing/2014/main" id="{59154E69-E5BF-4E74-AE46-CAA2239ACDF2}"/>
              </a:ext>
            </a:extLst>
          </p:cNvPr>
          <p:cNvPicPr>
            <a:picLocks noChangeAspect="1"/>
          </p:cNvPicPr>
          <p:nvPr/>
        </p:nvPicPr>
        <p:blipFill>
          <a:blip r:embed="rId4"/>
          <a:stretch>
            <a:fillRect/>
          </a:stretch>
        </p:blipFill>
        <p:spPr>
          <a:xfrm>
            <a:off x="5938100" y="3390345"/>
            <a:ext cx="5791200" cy="3079377"/>
          </a:xfrm>
          <a:prstGeom prst="rect">
            <a:avLst/>
          </a:prstGeom>
        </p:spPr>
      </p:pic>
    </p:spTree>
    <p:extLst>
      <p:ext uri="{BB962C8B-B14F-4D97-AF65-F5344CB8AC3E}">
        <p14:creationId xmlns:p14="http://schemas.microsoft.com/office/powerpoint/2010/main" val="41376888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TM04033925[[fn=Droplet]]</Template>
  <TotalTime>5444</TotalTime>
  <Words>573</Words>
  <Application>Microsoft Office PowerPoint</Application>
  <PresentationFormat>Widescreen</PresentationFormat>
  <Paragraphs>69</Paragraphs>
  <Slides>13</Slides>
  <Notes>4</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DATASET RISK ANALYSIS USING MACHINE LEARNING</vt:lpstr>
      <vt:lpstr>STEP 1- DATA COLLECTION</vt:lpstr>
      <vt:lpstr>STEP 2- DATA EXPLORATION</vt:lpstr>
      <vt:lpstr>STEP 3: DATA CLEANING</vt:lpstr>
      <vt:lpstr>DATA CLEANING</vt:lpstr>
      <vt:lpstr>Selected classifiers</vt:lpstr>
      <vt:lpstr>Support Vector Machine - Model efficiency</vt:lpstr>
      <vt:lpstr>Random Forest </vt:lpstr>
      <vt:lpstr>STEP 4: DATA PREPARATION/MODELLING </vt:lpstr>
      <vt:lpstr>Confusion Matrix</vt:lpstr>
      <vt:lpstr>Observation &amp; Conclusion</vt:lpstr>
      <vt:lpstr>TESTING WITH OTHER CLASSIFERS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Ebere,Iheanyichukwu</dc:creator>
  <cp:lastModifiedBy>ebereihe</cp:lastModifiedBy>
  <cp:revision>64</cp:revision>
  <dcterms:created xsi:type="dcterms:W3CDTF">2022-09-03T00:04:11Z</dcterms:created>
  <dcterms:modified xsi:type="dcterms:W3CDTF">2022-10-03T17:22:52Z</dcterms:modified>
</cp:coreProperties>
</file>

<file path=docProps/thumbnail.jpeg>
</file>